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57" r:id="rId5"/>
    <p:sldId id="273" r:id="rId6"/>
    <p:sldId id="259" r:id="rId7"/>
    <p:sldId id="260" r:id="rId8"/>
    <p:sldId id="261" r:id="rId9"/>
    <p:sldId id="263" r:id="rId10"/>
    <p:sldId id="262" r:id="rId11"/>
    <p:sldId id="264" r:id="rId12"/>
    <p:sldId id="265" r:id="rId13"/>
    <p:sldId id="266" r:id="rId14"/>
    <p:sldId id="267" r:id="rId15"/>
    <p:sldId id="268" r:id="rId16"/>
    <p:sldId id="269" r:id="rId17"/>
    <p:sldId id="270" r:id="rId18"/>
    <p:sldId id="271" r:id="rId19"/>
    <p:sldId id="272" r:id="rId20"/>
    <p:sldId id="274" r:id="rId21"/>
    <p:sldId id="277" r:id="rId22"/>
    <p:sldId id="278" r:id="rId23"/>
    <p:sldId id="279" r:id="rId2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94660"/>
  </p:normalViewPr>
  <p:slideViewPr>
    <p:cSldViewPr snapToGrid="0">
      <p:cViewPr varScale="1">
        <p:scale>
          <a:sx n="72" d="100"/>
          <a:sy n="72" d="100"/>
        </p:scale>
        <p:origin x="5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AE4CF-C0E2-4827-8E8A-5D91EE43E9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02B22215-D790-42D8-8564-8E29273B2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C388C8C-68FA-4131-ADEA-9724F7E0DA5F}"/>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5" name="Marcador de pie de página 4">
            <a:extLst>
              <a:ext uri="{FF2B5EF4-FFF2-40B4-BE49-F238E27FC236}">
                <a16:creationId xmlns:a16="http://schemas.microsoft.com/office/drawing/2014/main" id="{1F6DCB87-38E7-4D1F-9D09-8C920B73A22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4171C45-0BFF-4C20-97C0-57372B54DE70}"/>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80745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8B887-5D2E-4EA9-8962-0CF0879E20E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DF7322B-4790-4D42-ADEB-78848E64C18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7872242-E268-4561-83BB-448927E60DEB}"/>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5" name="Marcador de pie de página 4">
            <a:extLst>
              <a:ext uri="{FF2B5EF4-FFF2-40B4-BE49-F238E27FC236}">
                <a16:creationId xmlns:a16="http://schemas.microsoft.com/office/drawing/2014/main" id="{083D15DD-3788-4273-BF3E-DFEEDCDB2D5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71565F5-6A0B-4B5B-8736-1F66CDE90981}"/>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111758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A824E3-F1F6-408F-9533-357040163B6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554CB2A-E954-480D-8014-D4CCF622CD1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72DBE02-A265-4DC5-9F8F-C6C8FC88C6BF}"/>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5" name="Marcador de pie de página 4">
            <a:extLst>
              <a:ext uri="{FF2B5EF4-FFF2-40B4-BE49-F238E27FC236}">
                <a16:creationId xmlns:a16="http://schemas.microsoft.com/office/drawing/2014/main" id="{F04DA7F3-00BC-406D-A72A-A3530F03022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8695251-3F9B-4DCA-8805-E73A70FCAED2}"/>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34860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F5B92-40AF-48BA-970A-EC3C5048C3E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7938FFD-BDDE-4650-9AB3-8C6FE517216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195C1B7-5B22-4233-A9A8-D27D3FECFC16}"/>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5" name="Marcador de pie de página 4">
            <a:extLst>
              <a:ext uri="{FF2B5EF4-FFF2-40B4-BE49-F238E27FC236}">
                <a16:creationId xmlns:a16="http://schemas.microsoft.com/office/drawing/2014/main" id="{39888B14-7C66-4800-9C99-8B702DB8559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4951D7E-A960-4396-B964-99BCC9D4DA89}"/>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55646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26BCA-D18D-441D-821D-E8C8376E3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3D519C4-708B-411F-AF8E-B1C5C4B52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1C070C4-E0FC-4F84-9F37-C57C72092C6A}"/>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5" name="Marcador de pie de página 4">
            <a:extLst>
              <a:ext uri="{FF2B5EF4-FFF2-40B4-BE49-F238E27FC236}">
                <a16:creationId xmlns:a16="http://schemas.microsoft.com/office/drawing/2014/main" id="{12E4C3FD-D289-4CB3-B02C-88A464EE4C2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B498637-BD4E-4FD1-BE69-55356DDD9CF2}"/>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106380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9451A0-788D-4411-B62F-BB3EAEA4E2A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3F85E94-D6EF-4264-826B-515F2546576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7644815-8458-4157-AD6C-8F550F9BADC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7EA70F4F-9EA7-41CA-9275-A54E2115565F}"/>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6" name="Marcador de pie de página 5">
            <a:extLst>
              <a:ext uri="{FF2B5EF4-FFF2-40B4-BE49-F238E27FC236}">
                <a16:creationId xmlns:a16="http://schemas.microsoft.com/office/drawing/2014/main" id="{419E51F1-BF0B-462F-919B-32425D5DBCB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3E41105-268D-493D-99CC-16E9CB837BC6}"/>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269493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6CB7-5183-4EB2-BD4F-DE33050044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E7112FF-D30B-4F3D-8237-5502ABD9B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CBF9CFA-6153-4D74-952E-ED936CAD448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3F550A82-00DB-4370-90A8-1A2A13E07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C9023C9-030D-4A00-A3FB-A0A0B2910C9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7129532-AF0A-4FE2-8EAB-B26248F56763}"/>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8" name="Marcador de pie de página 7">
            <a:extLst>
              <a:ext uri="{FF2B5EF4-FFF2-40B4-BE49-F238E27FC236}">
                <a16:creationId xmlns:a16="http://schemas.microsoft.com/office/drawing/2014/main" id="{598A948C-8BF1-4C80-8781-490643B95AA2}"/>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B739AC0-576B-4E09-92A5-E3EA592F919F}"/>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176805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75C7E-4FF7-433F-9763-3A6E6328DC7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55B07D9-5BD0-4266-8D5B-D1F3676B3F43}"/>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4" name="Marcador de pie de página 3">
            <a:extLst>
              <a:ext uri="{FF2B5EF4-FFF2-40B4-BE49-F238E27FC236}">
                <a16:creationId xmlns:a16="http://schemas.microsoft.com/office/drawing/2014/main" id="{FCEACA58-DF76-442C-9D66-2D8C9604326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EC51E3D4-9FC3-4253-8523-5F167C3794A9}"/>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106055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7194C8-D63F-454B-B8C7-011D9F955A8B}"/>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3" name="Marcador de pie de página 2">
            <a:extLst>
              <a:ext uri="{FF2B5EF4-FFF2-40B4-BE49-F238E27FC236}">
                <a16:creationId xmlns:a16="http://schemas.microsoft.com/office/drawing/2014/main" id="{33D060A1-F3E4-42D4-B63C-229C022AE57C}"/>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C7A407B-8956-4E2A-B014-71C0C19C03A7}"/>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117510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5EF0F-31BD-466E-BEED-E07182CF20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9384924-C865-4345-A03E-225B54C47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2718901-8C6B-4035-A8FF-72AE455E8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40A80ED-D7A1-441F-A25E-744A019AEA7B}"/>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6" name="Marcador de pie de página 5">
            <a:extLst>
              <a:ext uri="{FF2B5EF4-FFF2-40B4-BE49-F238E27FC236}">
                <a16:creationId xmlns:a16="http://schemas.microsoft.com/office/drawing/2014/main" id="{89480C22-A1BD-4323-8248-E17E7BAD9E0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6A36327-8AAA-43F6-9C08-397B8DC66E41}"/>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234146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0749F-4444-49FD-9110-CCC850E18F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696913BB-1094-4488-98D6-AA61A9BD0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24778ED1-DFC3-472E-A021-3C2F7D387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5A3512D-2469-4B5A-9E7D-43439B4ED328}"/>
              </a:ext>
            </a:extLst>
          </p:cNvPr>
          <p:cNvSpPr>
            <a:spLocks noGrp="1"/>
          </p:cNvSpPr>
          <p:nvPr>
            <p:ph type="dt" sz="half" idx="10"/>
          </p:nvPr>
        </p:nvSpPr>
        <p:spPr/>
        <p:txBody>
          <a:bodyPr/>
          <a:lstStyle/>
          <a:p>
            <a:fld id="{3BB38A00-082F-4F71-8B4C-63F0F8C36451}" type="datetimeFigureOut">
              <a:rPr lang="es-PE" smtClean="0"/>
              <a:t>10/04/2018</a:t>
            </a:fld>
            <a:endParaRPr lang="es-PE"/>
          </a:p>
        </p:txBody>
      </p:sp>
      <p:sp>
        <p:nvSpPr>
          <p:cNvPr id="6" name="Marcador de pie de página 5">
            <a:extLst>
              <a:ext uri="{FF2B5EF4-FFF2-40B4-BE49-F238E27FC236}">
                <a16:creationId xmlns:a16="http://schemas.microsoft.com/office/drawing/2014/main" id="{75D3C23C-DFFE-4961-8A2B-26F5BEC408C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FED5E35-2B3A-4B70-8DFA-7EF32D27BE08}"/>
              </a:ext>
            </a:extLst>
          </p:cNvPr>
          <p:cNvSpPr>
            <a:spLocks noGrp="1"/>
          </p:cNvSpPr>
          <p:nvPr>
            <p:ph type="sldNum" sz="quarter" idx="12"/>
          </p:nvPr>
        </p:nvSpPr>
        <p:spPr/>
        <p:txBody>
          <a:bodyPr/>
          <a:lstStyle/>
          <a:p>
            <a:fld id="{9ED17D35-7F06-48FC-AAD0-57E59229EFD5}" type="slidenum">
              <a:rPr lang="es-PE" smtClean="0"/>
              <a:t>‹Nº›</a:t>
            </a:fld>
            <a:endParaRPr lang="es-PE"/>
          </a:p>
        </p:txBody>
      </p:sp>
    </p:spTree>
    <p:extLst>
      <p:ext uri="{BB962C8B-B14F-4D97-AF65-F5344CB8AC3E}">
        <p14:creationId xmlns:p14="http://schemas.microsoft.com/office/powerpoint/2010/main" val="291028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60A2B18-5453-4AAE-B0B3-3F34A36AE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54063C4-91CD-4089-B025-BBA30D523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B012852-D03B-4E4C-911E-36B90511C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8A00-082F-4F71-8B4C-63F0F8C36451}" type="datetimeFigureOut">
              <a:rPr lang="es-PE" smtClean="0"/>
              <a:t>10/04/2018</a:t>
            </a:fld>
            <a:endParaRPr lang="es-PE"/>
          </a:p>
        </p:txBody>
      </p:sp>
      <p:sp>
        <p:nvSpPr>
          <p:cNvPr id="5" name="Marcador de pie de página 4">
            <a:extLst>
              <a:ext uri="{FF2B5EF4-FFF2-40B4-BE49-F238E27FC236}">
                <a16:creationId xmlns:a16="http://schemas.microsoft.com/office/drawing/2014/main" id="{21FB54E2-058C-46E0-A0CF-94CA0E6A1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125512B2-5967-4362-A8BE-09F28BA4E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7D35-7F06-48FC-AAD0-57E59229EFD5}" type="slidenum">
              <a:rPr lang="es-PE" smtClean="0"/>
              <a:t>‹Nº›</a:t>
            </a:fld>
            <a:endParaRPr lang="es-PE"/>
          </a:p>
        </p:txBody>
      </p:sp>
    </p:spTree>
    <p:extLst>
      <p:ext uri="{BB962C8B-B14F-4D97-AF65-F5344CB8AC3E}">
        <p14:creationId xmlns:p14="http://schemas.microsoft.com/office/powerpoint/2010/main" val="3129747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E40D9-E321-4214-9A38-57B0D1B79A3C}"/>
              </a:ext>
            </a:extLst>
          </p:cNvPr>
          <p:cNvSpPr>
            <a:spLocks noGrp="1"/>
          </p:cNvSpPr>
          <p:nvPr>
            <p:ph type="ctrTitle"/>
          </p:nvPr>
        </p:nvSpPr>
        <p:spPr/>
        <p:txBody>
          <a:bodyPr/>
          <a:lstStyle/>
          <a:p>
            <a:r>
              <a:rPr lang="es-PE" dirty="0"/>
              <a:t>Identificación de IIEE</a:t>
            </a:r>
          </a:p>
        </p:txBody>
      </p:sp>
      <p:sp>
        <p:nvSpPr>
          <p:cNvPr id="3" name="Subtítulo 2">
            <a:extLst>
              <a:ext uri="{FF2B5EF4-FFF2-40B4-BE49-F238E27FC236}">
                <a16:creationId xmlns:a16="http://schemas.microsoft.com/office/drawing/2014/main" id="{2B83BD71-C80B-4DEE-89AC-AA64611154AD}"/>
              </a:ext>
            </a:extLst>
          </p:cNvPr>
          <p:cNvSpPr>
            <a:spLocks noGrp="1"/>
          </p:cNvSpPr>
          <p:nvPr>
            <p:ph type="subTitle" idx="1"/>
          </p:nvPr>
        </p:nvSpPr>
        <p:spPr/>
        <p:txBody>
          <a:bodyPr/>
          <a:lstStyle/>
          <a:p>
            <a:r>
              <a:rPr lang="es-PE" dirty="0"/>
              <a:t>Casos prácticos</a:t>
            </a:r>
          </a:p>
        </p:txBody>
      </p:sp>
      <p:pic>
        <p:nvPicPr>
          <p:cNvPr id="4" name="Imagen 3">
            <a:extLst>
              <a:ext uri="{FF2B5EF4-FFF2-40B4-BE49-F238E27FC236}">
                <a16:creationId xmlns:a16="http://schemas.microsoft.com/office/drawing/2014/main" id="{405654EE-E2E3-49D4-8DC7-A154C52EF088}"/>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5" name="Imagen 4">
            <a:extLst>
              <a:ext uri="{FF2B5EF4-FFF2-40B4-BE49-F238E27FC236}">
                <a16:creationId xmlns:a16="http://schemas.microsoft.com/office/drawing/2014/main" id="{5D68BFD9-2683-49B0-A2A3-83E1BED87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6" name="Imagen 5">
            <a:extLst>
              <a:ext uri="{FF2B5EF4-FFF2-40B4-BE49-F238E27FC236}">
                <a16:creationId xmlns:a16="http://schemas.microsoft.com/office/drawing/2014/main" id="{34BB6ADF-52EE-4582-BB43-3212ACB6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406401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F0C221-2EF7-40B6-9073-574342BC1555}"/>
              </a:ext>
            </a:extLst>
          </p:cNvPr>
          <p:cNvSpPr txBox="1">
            <a:spLocks/>
          </p:cNvSpPr>
          <p:nvPr/>
        </p:nvSpPr>
        <p:spPr>
          <a:xfrm>
            <a:off x="1525066" y="61424"/>
            <a:ext cx="10666933" cy="619613"/>
          </a:xfrm>
          <a:prstGeom prst="rect">
            <a:avLst/>
          </a:prstGeom>
        </p:spPr>
        <p:txBody>
          <a:bodyPr vert="horz" lIns="91440" tIns="45720" rIns="91440" bIns="45720" rtlCol="0" anchor="ctr">
            <a:noAutofit/>
          </a:bodyPr>
          <a:lstStyle>
            <a:defPPr>
              <a:defRPr lang="es-PE"/>
            </a:defPPr>
            <a:lvl1pPr>
              <a:lnSpc>
                <a:spcPct val="90000"/>
              </a:lnSpc>
              <a:spcBef>
                <a:spcPct val="0"/>
              </a:spcBef>
              <a:buNone/>
              <a:defRPr sz="4400" b="1">
                <a:latin typeface="+mj-lt"/>
                <a:ea typeface="+mj-ea"/>
                <a:cs typeface="+mj-cs"/>
              </a:defRPr>
            </a:lvl1pPr>
          </a:lstStyle>
          <a:p>
            <a:r>
              <a:rPr lang="es-PE" dirty="0"/>
              <a:t>CASO 2 – IE ANGEL ARNULFO RIOS DE LA CRUZ</a:t>
            </a:r>
          </a:p>
        </p:txBody>
      </p:sp>
      <p:sp>
        <p:nvSpPr>
          <p:cNvPr id="10" name="CuadroTexto 9">
            <a:extLst>
              <a:ext uri="{FF2B5EF4-FFF2-40B4-BE49-F238E27FC236}">
                <a16:creationId xmlns:a16="http://schemas.microsoft.com/office/drawing/2014/main" id="{29737212-E67B-42AD-859B-DCA543A212D2}"/>
              </a:ext>
            </a:extLst>
          </p:cNvPr>
          <p:cNvSpPr txBox="1"/>
          <p:nvPr/>
        </p:nvSpPr>
        <p:spPr>
          <a:xfrm>
            <a:off x="9032895" y="1499534"/>
            <a:ext cx="3068160" cy="2554545"/>
          </a:xfrm>
          <a:prstGeom prst="rect">
            <a:avLst/>
          </a:prstGeom>
          <a:noFill/>
        </p:spPr>
        <p:txBody>
          <a:bodyPr wrap="square" rtlCol="0">
            <a:spAutoFit/>
          </a:bodyPr>
          <a:lstStyle/>
          <a:p>
            <a:r>
              <a:rPr lang="es-PE" sz="3200" dirty="0"/>
              <a:t>RD 7031 – 2017</a:t>
            </a:r>
          </a:p>
          <a:p>
            <a:r>
              <a:rPr lang="es-PE" sz="3200" dirty="0"/>
              <a:t>Asignación de número a la IE de nivel secundaria – IE 89551</a:t>
            </a:r>
          </a:p>
        </p:txBody>
      </p:sp>
      <p:pic>
        <p:nvPicPr>
          <p:cNvPr id="5" name="Imagen 4">
            <a:extLst>
              <a:ext uri="{FF2B5EF4-FFF2-40B4-BE49-F238E27FC236}">
                <a16:creationId xmlns:a16="http://schemas.microsoft.com/office/drawing/2014/main" id="{D80DAB6C-848C-433A-84C0-FFE73EED2922}"/>
              </a:ext>
            </a:extLst>
          </p:cNvPr>
          <p:cNvPicPr>
            <a:picLocks noChangeAspect="1"/>
          </p:cNvPicPr>
          <p:nvPr/>
        </p:nvPicPr>
        <p:blipFill>
          <a:blip r:embed="rId2"/>
          <a:stretch>
            <a:fillRect/>
          </a:stretch>
        </p:blipFill>
        <p:spPr>
          <a:xfrm>
            <a:off x="62808" y="681037"/>
            <a:ext cx="4464043" cy="6115539"/>
          </a:xfrm>
          <a:prstGeom prst="rect">
            <a:avLst/>
          </a:prstGeom>
        </p:spPr>
      </p:pic>
      <p:pic>
        <p:nvPicPr>
          <p:cNvPr id="6" name="Imagen 5">
            <a:extLst>
              <a:ext uri="{FF2B5EF4-FFF2-40B4-BE49-F238E27FC236}">
                <a16:creationId xmlns:a16="http://schemas.microsoft.com/office/drawing/2014/main" id="{EDB7816D-1533-4D7E-82A5-968DDEB01989}"/>
              </a:ext>
            </a:extLst>
          </p:cNvPr>
          <p:cNvPicPr>
            <a:picLocks noChangeAspect="1"/>
          </p:cNvPicPr>
          <p:nvPr/>
        </p:nvPicPr>
        <p:blipFill>
          <a:blip r:embed="rId3"/>
          <a:stretch>
            <a:fillRect/>
          </a:stretch>
        </p:blipFill>
        <p:spPr>
          <a:xfrm>
            <a:off x="4586139" y="681037"/>
            <a:ext cx="4464043" cy="6101857"/>
          </a:xfrm>
          <a:prstGeom prst="rect">
            <a:avLst/>
          </a:prstGeom>
        </p:spPr>
      </p:pic>
      <p:pic>
        <p:nvPicPr>
          <p:cNvPr id="7" name="Imagen 6">
            <a:extLst>
              <a:ext uri="{FF2B5EF4-FFF2-40B4-BE49-F238E27FC236}">
                <a16:creationId xmlns:a16="http://schemas.microsoft.com/office/drawing/2014/main" id="{70BDB340-2C0D-488C-AC42-7DD86820F0C3}"/>
              </a:ext>
            </a:extLst>
          </p:cNvPr>
          <p:cNvPicPr>
            <a:picLocks noChangeAspect="1"/>
          </p:cNvPicPr>
          <p:nvPr/>
        </p:nvPicPr>
        <p:blipFill rotWithShape="1">
          <a:blip r:embed="rId4"/>
          <a:srcRect l="68372" t="39299" r="2516" b="9122"/>
          <a:stretch/>
        </p:blipFill>
        <p:spPr>
          <a:xfrm>
            <a:off x="10405270" y="5077327"/>
            <a:ext cx="1786730" cy="1780674"/>
          </a:xfrm>
          <a:prstGeom prst="rect">
            <a:avLst/>
          </a:prstGeom>
        </p:spPr>
      </p:pic>
      <p:pic>
        <p:nvPicPr>
          <p:cNvPr id="8" name="Imagen 7">
            <a:extLst>
              <a:ext uri="{FF2B5EF4-FFF2-40B4-BE49-F238E27FC236}">
                <a16:creationId xmlns:a16="http://schemas.microsoft.com/office/drawing/2014/main" id="{DB21C8A5-E205-4160-8220-F30FE25533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spTree>
    <p:extLst>
      <p:ext uri="{BB962C8B-B14F-4D97-AF65-F5344CB8AC3E}">
        <p14:creationId xmlns:p14="http://schemas.microsoft.com/office/powerpoint/2010/main" val="118809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F0C221-2EF7-40B6-9073-574342BC1555}"/>
              </a:ext>
            </a:extLst>
          </p:cNvPr>
          <p:cNvSpPr txBox="1">
            <a:spLocks/>
          </p:cNvSpPr>
          <p:nvPr/>
        </p:nvSpPr>
        <p:spPr>
          <a:xfrm>
            <a:off x="1525066" y="61424"/>
            <a:ext cx="10666933" cy="619613"/>
          </a:xfrm>
          <a:prstGeom prst="rect">
            <a:avLst/>
          </a:prstGeom>
        </p:spPr>
        <p:txBody>
          <a:bodyPr vert="horz" lIns="91440" tIns="45720" rIns="91440" bIns="45720" rtlCol="0" anchor="ctr">
            <a:noAutofit/>
          </a:bodyPr>
          <a:lstStyle>
            <a:defPPr>
              <a:defRPr lang="es-PE"/>
            </a:defPPr>
            <a:lvl1pPr>
              <a:lnSpc>
                <a:spcPct val="90000"/>
              </a:lnSpc>
              <a:spcBef>
                <a:spcPct val="0"/>
              </a:spcBef>
              <a:buNone/>
              <a:defRPr sz="4400" b="1">
                <a:latin typeface="+mj-lt"/>
                <a:ea typeface="+mj-ea"/>
                <a:cs typeface="+mj-cs"/>
              </a:defRPr>
            </a:lvl1pPr>
          </a:lstStyle>
          <a:p>
            <a:r>
              <a:rPr lang="es-PE" dirty="0"/>
              <a:t>CASO 2 – IE ANGEL ARNULFO RIOS DE LA CRUZ</a:t>
            </a:r>
          </a:p>
        </p:txBody>
      </p:sp>
      <p:sp>
        <p:nvSpPr>
          <p:cNvPr id="3" name="Marcador de contenido 2">
            <a:extLst>
              <a:ext uri="{FF2B5EF4-FFF2-40B4-BE49-F238E27FC236}">
                <a16:creationId xmlns:a16="http://schemas.microsoft.com/office/drawing/2014/main" id="{D315B790-473B-4A9F-971E-D8657B93D3F1}"/>
              </a:ext>
            </a:extLst>
          </p:cNvPr>
          <p:cNvSpPr>
            <a:spLocks noGrp="1"/>
          </p:cNvSpPr>
          <p:nvPr>
            <p:ph idx="1"/>
          </p:nvPr>
        </p:nvSpPr>
        <p:spPr>
          <a:xfrm>
            <a:off x="334617" y="1083502"/>
            <a:ext cx="11592339" cy="4879975"/>
          </a:xfrm>
        </p:spPr>
        <p:txBody>
          <a:bodyPr>
            <a:normAutofit/>
          </a:bodyPr>
          <a:lstStyle/>
          <a:p>
            <a:pPr marL="0" indent="0">
              <a:buNone/>
            </a:pPr>
            <a:r>
              <a:rPr lang="es-PE" sz="3200" dirty="0"/>
              <a:t>De los documentos revisados se concluye que los servicios que se habían agrupado preliminarmente en los listados remitidos por la UE como IE </a:t>
            </a:r>
            <a:r>
              <a:rPr lang="es-PE" sz="3200" dirty="0" err="1"/>
              <a:t>Angel</a:t>
            </a:r>
            <a:r>
              <a:rPr lang="es-PE" sz="3200" dirty="0"/>
              <a:t> Arnulfo Ríos de la Cruz, asignándole el código 06839797, son dos IIEE:</a:t>
            </a:r>
          </a:p>
          <a:p>
            <a:pPr marL="0" indent="0">
              <a:buNone/>
            </a:pPr>
            <a:endParaRPr lang="es-PE" sz="3200" dirty="0"/>
          </a:p>
          <a:p>
            <a:pPr lvl="1"/>
            <a:r>
              <a:rPr lang="es-PE" sz="3200" dirty="0"/>
              <a:t>IE 89550 ANGEL ARNULFO RIOS DE LA CRUZ, de nivel primaria.</a:t>
            </a:r>
          </a:p>
          <a:p>
            <a:pPr marL="457200" lvl="1" indent="0">
              <a:buNone/>
            </a:pPr>
            <a:endParaRPr lang="es-PE" sz="3200" dirty="0"/>
          </a:p>
          <a:p>
            <a:pPr lvl="1"/>
            <a:r>
              <a:rPr lang="es-PE" sz="3200" dirty="0"/>
              <a:t>IE 89551, de nivel secundaria.</a:t>
            </a:r>
          </a:p>
        </p:txBody>
      </p:sp>
      <p:pic>
        <p:nvPicPr>
          <p:cNvPr id="5" name="Imagen 4">
            <a:extLst>
              <a:ext uri="{FF2B5EF4-FFF2-40B4-BE49-F238E27FC236}">
                <a16:creationId xmlns:a16="http://schemas.microsoft.com/office/drawing/2014/main" id="{60F25F5C-D2A2-4088-A66C-AB282FA348A3}"/>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6" name="Imagen 5">
            <a:extLst>
              <a:ext uri="{FF2B5EF4-FFF2-40B4-BE49-F238E27FC236}">
                <a16:creationId xmlns:a16="http://schemas.microsoft.com/office/drawing/2014/main" id="{EE5296F7-6520-4AB5-8D51-536F6F7A3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spTree>
    <p:extLst>
      <p:ext uri="{BB962C8B-B14F-4D97-AF65-F5344CB8AC3E}">
        <p14:creationId xmlns:p14="http://schemas.microsoft.com/office/powerpoint/2010/main" val="148970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D83224C-1E9F-473F-92C2-4C72F3DDDB0C}"/>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94944" y="61424"/>
            <a:ext cx="10597056" cy="619613"/>
          </a:xfrm>
        </p:spPr>
        <p:txBody>
          <a:bodyPr>
            <a:normAutofit fontScale="90000"/>
          </a:bodyPr>
          <a:lstStyle/>
          <a:p>
            <a:r>
              <a:rPr lang="es-PE" sz="4900" b="1" dirty="0"/>
              <a:t>CASO</a:t>
            </a:r>
            <a:r>
              <a:rPr lang="es-PE" b="1" dirty="0"/>
              <a:t> 3 – IE TRIMAC SCHOOL</a:t>
            </a:r>
          </a:p>
        </p:txBody>
      </p:sp>
      <p:sp>
        <p:nvSpPr>
          <p:cNvPr id="9" name="Marcador de contenido 2">
            <a:extLst>
              <a:ext uri="{FF2B5EF4-FFF2-40B4-BE49-F238E27FC236}">
                <a16:creationId xmlns:a16="http://schemas.microsoft.com/office/drawing/2014/main" id="{A666FADC-8372-47F3-A7E1-A817FFB2E740}"/>
              </a:ext>
            </a:extLst>
          </p:cNvPr>
          <p:cNvSpPr txBox="1">
            <a:spLocks/>
          </p:cNvSpPr>
          <p:nvPr/>
        </p:nvSpPr>
        <p:spPr>
          <a:xfrm>
            <a:off x="0" y="5729729"/>
            <a:ext cx="12154288" cy="882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dirty="0"/>
              <a:t>Los participantes deben buscar entre las resoluciones que se les ha entregado aquella/s que dan cuenta de la IE TRIMAC SCHOOL.</a:t>
            </a:r>
          </a:p>
        </p:txBody>
      </p:sp>
      <p:pic>
        <p:nvPicPr>
          <p:cNvPr id="6" name="Marcador de contenido 5">
            <a:extLst>
              <a:ext uri="{FF2B5EF4-FFF2-40B4-BE49-F238E27FC236}">
                <a16:creationId xmlns:a16="http://schemas.microsoft.com/office/drawing/2014/main" id="{2606A9AE-1183-46DD-8C4C-69BC10A406EA}"/>
              </a:ext>
            </a:extLst>
          </p:cNvPr>
          <p:cNvPicPr>
            <a:picLocks noGrp="1" noChangeAspect="1"/>
          </p:cNvPicPr>
          <p:nvPr>
            <p:ph idx="1"/>
          </p:nvPr>
        </p:nvPicPr>
        <p:blipFill>
          <a:blip r:embed="rId3"/>
          <a:stretch>
            <a:fillRect/>
          </a:stretch>
        </p:blipFill>
        <p:spPr>
          <a:xfrm>
            <a:off x="69877" y="652903"/>
            <a:ext cx="12052245" cy="4763159"/>
          </a:xfrm>
          <a:prstGeom prst="rect">
            <a:avLst/>
          </a:prstGeom>
        </p:spPr>
      </p:pic>
      <p:pic>
        <p:nvPicPr>
          <p:cNvPr id="7" name="Imagen 6">
            <a:extLst>
              <a:ext uri="{FF2B5EF4-FFF2-40B4-BE49-F238E27FC236}">
                <a16:creationId xmlns:a16="http://schemas.microsoft.com/office/drawing/2014/main" id="{953D075A-A044-41B2-9A46-5C1F14C2B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8" name="Imagen 7">
            <a:extLst>
              <a:ext uri="{FF2B5EF4-FFF2-40B4-BE49-F238E27FC236}">
                <a16:creationId xmlns:a16="http://schemas.microsoft.com/office/drawing/2014/main" id="{8C1BB599-2DF4-4025-8261-E4FAF17B90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231487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23632BD-4CD6-4C8B-BC26-A663EDF3C153}"/>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vert="horz" lIns="91440" tIns="45720" rIns="91440" bIns="45720" rtlCol="0" anchor="ctr">
            <a:noAutofit/>
          </a:bodyPr>
          <a:lstStyle/>
          <a:p>
            <a:r>
              <a:rPr lang="es-PE" b="1" dirty="0"/>
              <a:t>CASO 3 – IE TRIMAC SCHOOL</a:t>
            </a:r>
          </a:p>
        </p:txBody>
      </p:sp>
      <p:sp>
        <p:nvSpPr>
          <p:cNvPr id="7" name="CuadroTexto 6">
            <a:extLst>
              <a:ext uri="{FF2B5EF4-FFF2-40B4-BE49-F238E27FC236}">
                <a16:creationId xmlns:a16="http://schemas.microsoft.com/office/drawing/2014/main" id="{3C5FC58B-E71E-4130-AB2D-5AAE272DEE56}"/>
              </a:ext>
            </a:extLst>
          </p:cNvPr>
          <p:cNvSpPr txBox="1"/>
          <p:nvPr/>
        </p:nvSpPr>
        <p:spPr>
          <a:xfrm>
            <a:off x="0" y="5780782"/>
            <a:ext cx="4627828" cy="954107"/>
          </a:xfrm>
          <a:prstGeom prst="rect">
            <a:avLst/>
          </a:prstGeom>
          <a:noFill/>
        </p:spPr>
        <p:txBody>
          <a:bodyPr wrap="square" rtlCol="0">
            <a:spAutoFit/>
          </a:bodyPr>
          <a:lstStyle/>
          <a:p>
            <a:pPr algn="ctr"/>
            <a:r>
              <a:rPr lang="es-PE" sz="2800" dirty="0"/>
              <a:t>RD 158- 2008: Autorización de IE San Pio X - Nivel Primaria</a:t>
            </a:r>
          </a:p>
        </p:txBody>
      </p:sp>
      <p:pic>
        <p:nvPicPr>
          <p:cNvPr id="8" name="Imagen 7">
            <a:extLst>
              <a:ext uri="{FF2B5EF4-FFF2-40B4-BE49-F238E27FC236}">
                <a16:creationId xmlns:a16="http://schemas.microsoft.com/office/drawing/2014/main" id="{08F2FD7E-CD54-43AB-9401-2756030B0B7A}"/>
              </a:ext>
            </a:extLst>
          </p:cNvPr>
          <p:cNvPicPr>
            <a:picLocks noChangeAspect="1"/>
          </p:cNvPicPr>
          <p:nvPr/>
        </p:nvPicPr>
        <p:blipFill>
          <a:blip r:embed="rId3"/>
          <a:stretch>
            <a:fillRect/>
          </a:stretch>
        </p:blipFill>
        <p:spPr>
          <a:xfrm>
            <a:off x="442677" y="681037"/>
            <a:ext cx="3540871" cy="4965359"/>
          </a:xfrm>
          <a:prstGeom prst="rect">
            <a:avLst/>
          </a:prstGeom>
        </p:spPr>
      </p:pic>
      <p:pic>
        <p:nvPicPr>
          <p:cNvPr id="9" name="Imagen 8">
            <a:extLst>
              <a:ext uri="{FF2B5EF4-FFF2-40B4-BE49-F238E27FC236}">
                <a16:creationId xmlns:a16="http://schemas.microsoft.com/office/drawing/2014/main" id="{0818EE41-EDE4-4C38-A760-C2C73B5C0B37}"/>
              </a:ext>
            </a:extLst>
          </p:cNvPr>
          <p:cNvPicPr>
            <a:picLocks noChangeAspect="1"/>
          </p:cNvPicPr>
          <p:nvPr/>
        </p:nvPicPr>
        <p:blipFill>
          <a:blip r:embed="rId4"/>
          <a:stretch>
            <a:fillRect/>
          </a:stretch>
        </p:blipFill>
        <p:spPr>
          <a:xfrm>
            <a:off x="4627827" y="722519"/>
            <a:ext cx="3540871" cy="4931350"/>
          </a:xfrm>
          <a:prstGeom prst="rect">
            <a:avLst/>
          </a:prstGeom>
        </p:spPr>
      </p:pic>
      <p:pic>
        <p:nvPicPr>
          <p:cNvPr id="10" name="Imagen 9">
            <a:extLst>
              <a:ext uri="{FF2B5EF4-FFF2-40B4-BE49-F238E27FC236}">
                <a16:creationId xmlns:a16="http://schemas.microsoft.com/office/drawing/2014/main" id="{50818756-C26E-4628-863E-43716D84EA02}"/>
              </a:ext>
            </a:extLst>
          </p:cNvPr>
          <p:cNvPicPr>
            <a:picLocks noChangeAspect="1"/>
          </p:cNvPicPr>
          <p:nvPr/>
        </p:nvPicPr>
        <p:blipFill>
          <a:blip r:embed="rId5"/>
          <a:stretch>
            <a:fillRect/>
          </a:stretch>
        </p:blipFill>
        <p:spPr>
          <a:xfrm>
            <a:off x="8518548" y="708474"/>
            <a:ext cx="3540871" cy="4945849"/>
          </a:xfrm>
          <a:prstGeom prst="rect">
            <a:avLst/>
          </a:prstGeom>
        </p:spPr>
      </p:pic>
      <p:sp>
        <p:nvSpPr>
          <p:cNvPr id="11" name="CuadroTexto 10">
            <a:extLst>
              <a:ext uri="{FF2B5EF4-FFF2-40B4-BE49-F238E27FC236}">
                <a16:creationId xmlns:a16="http://schemas.microsoft.com/office/drawing/2014/main" id="{6E34A260-9499-427C-AA6C-09CAD30A8FD2}"/>
              </a:ext>
            </a:extLst>
          </p:cNvPr>
          <p:cNvSpPr txBox="1"/>
          <p:nvPr/>
        </p:nvSpPr>
        <p:spPr>
          <a:xfrm>
            <a:off x="5208105" y="5835241"/>
            <a:ext cx="5764695" cy="954107"/>
          </a:xfrm>
          <a:prstGeom prst="rect">
            <a:avLst/>
          </a:prstGeom>
          <a:noFill/>
        </p:spPr>
        <p:txBody>
          <a:bodyPr wrap="square" rtlCol="0">
            <a:spAutoFit/>
          </a:bodyPr>
          <a:lstStyle/>
          <a:p>
            <a:pPr algn="ctr"/>
            <a:r>
              <a:rPr lang="es-PE" sz="2800" dirty="0"/>
              <a:t>RD 1408- 2013: Ampliación de servicio de IE San Pio X - Nivel Inicial</a:t>
            </a:r>
          </a:p>
        </p:txBody>
      </p:sp>
      <p:sp>
        <p:nvSpPr>
          <p:cNvPr id="12" name="Cerrar llave 11">
            <a:extLst>
              <a:ext uri="{FF2B5EF4-FFF2-40B4-BE49-F238E27FC236}">
                <a16:creationId xmlns:a16="http://schemas.microsoft.com/office/drawing/2014/main" id="{652D07C3-5F2E-49A2-A37A-3E80057D4124}"/>
              </a:ext>
            </a:extLst>
          </p:cNvPr>
          <p:cNvSpPr/>
          <p:nvPr/>
        </p:nvSpPr>
        <p:spPr>
          <a:xfrm rot="5400000">
            <a:off x="8176558" y="1957563"/>
            <a:ext cx="331305" cy="764644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14" name="Imagen 13">
            <a:extLst>
              <a:ext uri="{FF2B5EF4-FFF2-40B4-BE49-F238E27FC236}">
                <a16:creationId xmlns:a16="http://schemas.microsoft.com/office/drawing/2014/main" id="{DA40DE9D-44A5-4DAB-9AA9-F6A6CA7DA8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15" name="Imagen 14">
            <a:extLst>
              <a:ext uri="{FF2B5EF4-FFF2-40B4-BE49-F238E27FC236}">
                <a16:creationId xmlns:a16="http://schemas.microsoft.com/office/drawing/2014/main" id="{60B4BDB3-B3C8-4468-B416-609918FD4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84094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D49F568-BF3B-4867-BA16-DD3450858CA9}"/>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vert="horz" lIns="91440" tIns="45720" rIns="91440" bIns="45720" rtlCol="0" anchor="ctr">
            <a:noAutofit/>
          </a:bodyPr>
          <a:lstStyle/>
          <a:p>
            <a:r>
              <a:rPr lang="es-PE" b="1" dirty="0"/>
              <a:t>CASO 3 – IE TRIMAC SCHOOL</a:t>
            </a:r>
          </a:p>
        </p:txBody>
      </p:sp>
      <p:sp>
        <p:nvSpPr>
          <p:cNvPr id="7" name="CuadroTexto 6">
            <a:extLst>
              <a:ext uri="{FF2B5EF4-FFF2-40B4-BE49-F238E27FC236}">
                <a16:creationId xmlns:a16="http://schemas.microsoft.com/office/drawing/2014/main" id="{3C5FC58B-E71E-4130-AB2D-5AAE272DEE56}"/>
              </a:ext>
            </a:extLst>
          </p:cNvPr>
          <p:cNvSpPr txBox="1"/>
          <p:nvPr/>
        </p:nvSpPr>
        <p:spPr>
          <a:xfrm>
            <a:off x="0" y="5780913"/>
            <a:ext cx="4227443" cy="1015663"/>
          </a:xfrm>
          <a:prstGeom prst="rect">
            <a:avLst/>
          </a:prstGeom>
          <a:noFill/>
        </p:spPr>
        <p:txBody>
          <a:bodyPr wrap="square" rtlCol="0">
            <a:spAutoFit/>
          </a:bodyPr>
          <a:lstStyle/>
          <a:p>
            <a:r>
              <a:rPr lang="es-PE" sz="3000" dirty="0"/>
              <a:t>RD 705 - 2014: Cambio de nombre a </a:t>
            </a:r>
            <a:r>
              <a:rPr lang="es-PE" sz="3000" dirty="0" err="1"/>
              <a:t>Trimac</a:t>
            </a:r>
            <a:r>
              <a:rPr lang="es-PE" sz="3000" dirty="0"/>
              <a:t> </a:t>
            </a:r>
            <a:r>
              <a:rPr lang="es-PE" sz="3000" dirty="0" err="1"/>
              <a:t>School</a:t>
            </a:r>
            <a:endParaRPr lang="es-PE" sz="3000" dirty="0"/>
          </a:p>
        </p:txBody>
      </p:sp>
      <p:sp>
        <p:nvSpPr>
          <p:cNvPr id="11" name="CuadroTexto 10">
            <a:extLst>
              <a:ext uri="{FF2B5EF4-FFF2-40B4-BE49-F238E27FC236}">
                <a16:creationId xmlns:a16="http://schemas.microsoft.com/office/drawing/2014/main" id="{6E34A260-9499-427C-AA6C-09CAD30A8FD2}"/>
              </a:ext>
            </a:extLst>
          </p:cNvPr>
          <p:cNvSpPr txBox="1"/>
          <p:nvPr/>
        </p:nvSpPr>
        <p:spPr>
          <a:xfrm>
            <a:off x="4810539" y="5813879"/>
            <a:ext cx="5764695" cy="1015663"/>
          </a:xfrm>
          <a:prstGeom prst="rect">
            <a:avLst/>
          </a:prstGeom>
          <a:noFill/>
        </p:spPr>
        <p:txBody>
          <a:bodyPr wrap="square" rtlCol="0">
            <a:spAutoFit/>
          </a:bodyPr>
          <a:lstStyle/>
          <a:p>
            <a:pPr algn="ctr"/>
            <a:r>
              <a:rPr lang="es-PE" sz="3000" dirty="0"/>
              <a:t>RD 1627 - 2014: Autorización del  CEBA </a:t>
            </a:r>
            <a:r>
              <a:rPr lang="es-PE" sz="3000"/>
              <a:t>John Dalton</a:t>
            </a:r>
            <a:endParaRPr lang="es-PE" sz="3000" dirty="0"/>
          </a:p>
        </p:txBody>
      </p:sp>
      <p:sp>
        <p:nvSpPr>
          <p:cNvPr id="12" name="Cerrar llave 11">
            <a:extLst>
              <a:ext uri="{FF2B5EF4-FFF2-40B4-BE49-F238E27FC236}">
                <a16:creationId xmlns:a16="http://schemas.microsoft.com/office/drawing/2014/main" id="{652D07C3-5F2E-49A2-A37A-3E80057D4124}"/>
              </a:ext>
            </a:extLst>
          </p:cNvPr>
          <p:cNvSpPr/>
          <p:nvPr/>
        </p:nvSpPr>
        <p:spPr>
          <a:xfrm rot="5400000">
            <a:off x="7924798" y="1692488"/>
            <a:ext cx="331305" cy="817659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3" name="Imagen 2">
            <a:extLst>
              <a:ext uri="{FF2B5EF4-FFF2-40B4-BE49-F238E27FC236}">
                <a16:creationId xmlns:a16="http://schemas.microsoft.com/office/drawing/2014/main" id="{4A6F994A-A0FF-44BC-9C87-341A2B3F2798}"/>
              </a:ext>
            </a:extLst>
          </p:cNvPr>
          <p:cNvPicPr>
            <a:picLocks noChangeAspect="1"/>
          </p:cNvPicPr>
          <p:nvPr/>
        </p:nvPicPr>
        <p:blipFill>
          <a:blip r:embed="rId3"/>
          <a:stretch>
            <a:fillRect/>
          </a:stretch>
        </p:blipFill>
        <p:spPr>
          <a:xfrm>
            <a:off x="4068416" y="656680"/>
            <a:ext cx="3936726" cy="5069775"/>
          </a:xfrm>
          <a:prstGeom prst="rect">
            <a:avLst/>
          </a:prstGeom>
        </p:spPr>
      </p:pic>
      <p:pic>
        <p:nvPicPr>
          <p:cNvPr id="4" name="Imagen 3">
            <a:extLst>
              <a:ext uri="{FF2B5EF4-FFF2-40B4-BE49-F238E27FC236}">
                <a16:creationId xmlns:a16="http://schemas.microsoft.com/office/drawing/2014/main" id="{1836B08D-44BC-4A8E-9225-DC657B11D94D}"/>
              </a:ext>
            </a:extLst>
          </p:cNvPr>
          <p:cNvPicPr>
            <a:picLocks noChangeAspect="1"/>
          </p:cNvPicPr>
          <p:nvPr/>
        </p:nvPicPr>
        <p:blipFill>
          <a:blip r:embed="rId4"/>
          <a:stretch>
            <a:fillRect/>
          </a:stretch>
        </p:blipFill>
        <p:spPr>
          <a:xfrm>
            <a:off x="8139206" y="656679"/>
            <a:ext cx="3970907" cy="5069775"/>
          </a:xfrm>
          <a:prstGeom prst="rect">
            <a:avLst/>
          </a:prstGeom>
        </p:spPr>
      </p:pic>
      <p:pic>
        <p:nvPicPr>
          <p:cNvPr id="5" name="Imagen 4">
            <a:extLst>
              <a:ext uri="{FF2B5EF4-FFF2-40B4-BE49-F238E27FC236}">
                <a16:creationId xmlns:a16="http://schemas.microsoft.com/office/drawing/2014/main" id="{78E89AD5-A718-40C5-AF56-EAFD46355286}"/>
              </a:ext>
            </a:extLst>
          </p:cNvPr>
          <p:cNvPicPr>
            <a:picLocks noChangeAspect="1"/>
          </p:cNvPicPr>
          <p:nvPr/>
        </p:nvPicPr>
        <p:blipFill>
          <a:blip r:embed="rId5"/>
          <a:stretch>
            <a:fillRect/>
          </a:stretch>
        </p:blipFill>
        <p:spPr>
          <a:xfrm>
            <a:off x="105569" y="704302"/>
            <a:ext cx="3605040" cy="5027212"/>
          </a:xfrm>
          <a:prstGeom prst="rect">
            <a:avLst/>
          </a:prstGeom>
        </p:spPr>
      </p:pic>
      <p:pic>
        <p:nvPicPr>
          <p:cNvPr id="10" name="Imagen 9">
            <a:extLst>
              <a:ext uri="{FF2B5EF4-FFF2-40B4-BE49-F238E27FC236}">
                <a16:creationId xmlns:a16="http://schemas.microsoft.com/office/drawing/2014/main" id="{46070E9E-E80E-44A4-865E-39E8790E1B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13" name="Imagen 12">
            <a:extLst>
              <a:ext uri="{FF2B5EF4-FFF2-40B4-BE49-F238E27FC236}">
                <a16:creationId xmlns:a16="http://schemas.microsoft.com/office/drawing/2014/main" id="{6E8BA273-7470-40CC-AAAE-6BAC0DDFD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273146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2223B25-2042-45F0-A023-3E30E4B1FCDA}"/>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vert="horz" lIns="91440" tIns="45720" rIns="91440" bIns="45720" rtlCol="0" anchor="ctr">
            <a:noAutofit/>
          </a:bodyPr>
          <a:lstStyle/>
          <a:p>
            <a:r>
              <a:rPr lang="es-PE" b="1" dirty="0"/>
              <a:t>CASO 3 – IE TRIMAC SCHOOL</a:t>
            </a:r>
          </a:p>
        </p:txBody>
      </p:sp>
      <p:sp>
        <p:nvSpPr>
          <p:cNvPr id="11" name="CuadroTexto 10">
            <a:extLst>
              <a:ext uri="{FF2B5EF4-FFF2-40B4-BE49-F238E27FC236}">
                <a16:creationId xmlns:a16="http://schemas.microsoft.com/office/drawing/2014/main" id="{6E34A260-9499-427C-AA6C-09CAD30A8FD2}"/>
              </a:ext>
            </a:extLst>
          </p:cNvPr>
          <p:cNvSpPr txBox="1"/>
          <p:nvPr/>
        </p:nvSpPr>
        <p:spPr>
          <a:xfrm>
            <a:off x="0" y="6321159"/>
            <a:ext cx="12192000" cy="507831"/>
          </a:xfrm>
          <a:prstGeom prst="rect">
            <a:avLst/>
          </a:prstGeom>
          <a:noFill/>
        </p:spPr>
        <p:txBody>
          <a:bodyPr wrap="square" rtlCol="0">
            <a:spAutoFit/>
          </a:bodyPr>
          <a:lstStyle/>
          <a:p>
            <a:pPr algn="ctr"/>
            <a:r>
              <a:rPr lang="es-PE" sz="2700" dirty="0"/>
              <a:t>RD 1788 - 2014: Ampliación de servicios IE </a:t>
            </a:r>
            <a:r>
              <a:rPr lang="es-PE" sz="2700" dirty="0" err="1"/>
              <a:t>Trimac</a:t>
            </a:r>
            <a:r>
              <a:rPr lang="es-PE" sz="2700" dirty="0"/>
              <a:t> </a:t>
            </a:r>
            <a:r>
              <a:rPr lang="es-PE" sz="2700" dirty="0" err="1"/>
              <a:t>School</a:t>
            </a:r>
            <a:r>
              <a:rPr lang="es-PE" sz="2700" dirty="0"/>
              <a:t> – Nivel Secundaria e inicial </a:t>
            </a:r>
          </a:p>
        </p:txBody>
      </p:sp>
      <p:pic>
        <p:nvPicPr>
          <p:cNvPr id="6" name="Imagen 5">
            <a:extLst>
              <a:ext uri="{FF2B5EF4-FFF2-40B4-BE49-F238E27FC236}">
                <a16:creationId xmlns:a16="http://schemas.microsoft.com/office/drawing/2014/main" id="{2430894B-F754-450A-8B6F-42E1C085FAA0}"/>
              </a:ext>
            </a:extLst>
          </p:cNvPr>
          <p:cNvPicPr>
            <a:picLocks noChangeAspect="1"/>
          </p:cNvPicPr>
          <p:nvPr/>
        </p:nvPicPr>
        <p:blipFill>
          <a:blip r:embed="rId3"/>
          <a:stretch>
            <a:fillRect/>
          </a:stretch>
        </p:blipFill>
        <p:spPr>
          <a:xfrm>
            <a:off x="1218062" y="618232"/>
            <a:ext cx="4444393" cy="5731669"/>
          </a:xfrm>
          <a:prstGeom prst="rect">
            <a:avLst/>
          </a:prstGeom>
        </p:spPr>
      </p:pic>
      <p:pic>
        <p:nvPicPr>
          <p:cNvPr id="8" name="Imagen 7">
            <a:extLst>
              <a:ext uri="{FF2B5EF4-FFF2-40B4-BE49-F238E27FC236}">
                <a16:creationId xmlns:a16="http://schemas.microsoft.com/office/drawing/2014/main" id="{F0895288-8581-471D-859F-4EDB17CE9ED3}"/>
              </a:ext>
            </a:extLst>
          </p:cNvPr>
          <p:cNvPicPr>
            <a:picLocks noChangeAspect="1"/>
          </p:cNvPicPr>
          <p:nvPr/>
        </p:nvPicPr>
        <p:blipFill>
          <a:blip r:embed="rId4"/>
          <a:stretch>
            <a:fillRect/>
          </a:stretch>
        </p:blipFill>
        <p:spPr>
          <a:xfrm>
            <a:off x="6510752" y="589489"/>
            <a:ext cx="4463186" cy="5731670"/>
          </a:xfrm>
          <a:prstGeom prst="rect">
            <a:avLst/>
          </a:prstGeom>
        </p:spPr>
      </p:pic>
      <p:pic>
        <p:nvPicPr>
          <p:cNvPr id="9" name="Imagen 8">
            <a:extLst>
              <a:ext uri="{FF2B5EF4-FFF2-40B4-BE49-F238E27FC236}">
                <a16:creationId xmlns:a16="http://schemas.microsoft.com/office/drawing/2014/main" id="{12F4DBF7-0D1E-4A1D-87E4-42EE5CF307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10" name="Imagen 9">
            <a:extLst>
              <a:ext uri="{FF2B5EF4-FFF2-40B4-BE49-F238E27FC236}">
                <a16:creationId xmlns:a16="http://schemas.microsoft.com/office/drawing/2014/main" id="{522209DA-A54F-4392-A0A2-FF218B3D75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19079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3183377-CE63-4726-8816-3F213122958B}"/>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vert="horz" lIns="91440" tIns="45720" rIns="91440" bIns="45720" rtlCol="0" anchor="ctr">
            <a:noAutofit/>
          </a:bodyPr>
          <a:lstStyle/>
          <a:p>
            <a:r>
              <a:rPr lang="es-PE" b="1" dirty="0"/>
              <a:t>CASO 3 – IE TRIMAC SCHOOL</a:t>
            </a:r>
          </a:p>
        </p:txBody>
      </p:sp>
      <p:sp>
        <p:nvSpPr>
          <p:cNvPr id="7" name="Marcador de contenido 2">
            <a:extLst>
              <a:ext uri="{FF2B5EF4-FFF2-40B4-BE49-F238E27FC236}">
                <a16:creationId xmlns:a16="http://schemas.microsoft.com/office/drawing/2014/main" id="{9675FAF7-19D5-4390-BF29-D9CBEBC0FDB2}"/>
              </a:ext>
            </a:extLst>
          </p:cNvPr>
          <p:cNvSpPr>
            <a:spLocks noGrp="1"/>
          </p:cNvSpPr>
          <p:nvPr>
            <p:ph idx="1"/>
          </p:nvPr>
        </p:nvSpPr>
        <p:spPr>
          <a:xfrm>
            <a:off x="299830" y="871466"/>
            <a:ext cx="11592339" cy="5713075"/>
          </a:xfrm>
        </p:spPr>
        <p:txBody>
          <a:bodyPr>
            <a:normAutofit/>
          </a:bodyPr>
          <a:lstStyle/>
          <a:p>
            <a:pPr marL="0" indent="0">
              <a:buNone/>
            </a:pPr>
            <a:r>
              <a:rPr lang="es-PE" sz="3200" dirty="0"/>
              <a:t>De los documentos revisados se concluye que los servicios que se habían agrupado preliminarmente en los listados remitidos por la UE como IE TRIMAC SCHOOL, asignándole el código 06636748, son dos IIEE:</a:t>
            </a:r>
          </a:p>
          <a:p>
            <a:pPr marL="0" indent="0">
              <a:buNone/>
            </a:pPr>
            <a:endParaRPr lang="es-PE" sz="3200" dirty="0"/>
          </a:p>
          <a:p>
            <a:pPr lvl="1"/>
            <a:r>
              <a:rPr lang="es-PE" sz="3200" dirty="0"/>
              <a:t>IE TRIMAC SCHOOL, de nivel inicial, primaria y secundaria; con establecimientos educativos en Jr. Junín 880-896 y Av. Micaela Bastidas 344 en Pichanaki, Chanchamayo.</a:t>
            </a:r>
          </a:p>
          <a:p>
            <a:pPr marL="457200" lvl="1" indent="0">
              <a:buNone/>
            </a:pPr>
            <a:endParaRPr lang="es-PE" sz="3200" dirty="0"/>
          </a:p>
          <a:p>
            <a:pPr lvl="1"/>
            <a:r>
              <a:rPr lang="es-PE" sz="3200" dirty="0"/>
              <a:t>IE CEBA John Dalton, modalidad alternativa, ciclo inicial, intermedio y avanzado; con establecimiento educativo en Jr. Junín 880-896, Pichanaki, Chanchamayo.</a:t>
            </a:r>
          </a:p>
        </p:txBody>
      </p:sp>
      <p:pic>
        <p:nvPicPr>
          <p:cNvPr id="5" name="Imagen 4">
            <a:extLst>
              <a:ext uri="{FF2B5EF4-FFF2-40B4-BE49-F238E27FC236}">
                <a16:creationId xmlns:a16="http://schemas.microsoft.com/office/drawing/2014/main" id="{80AA9938-E6C3-4F70-8342-7794E157A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6" name="Imagen 5">
            <a:extLst>
              <a:ext uri="{FF2B5EF4-FFF2-40B4-BE49-F238E27FC236}">
                <a16:creationId xmlns:a16="http://schemas.microsoft.com/office/drawing/2014/main" id="{72C010E7-FC90-454A-90BC-13A8935D9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68653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C89F4C-F86E-4DD3-B92E-E661AF63FC85}"/>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a:normAutofit fontScale="90000"/>
          </a:bodyPr>
          <a:lstStyle/>
          <a:p>
            <a:r>
              <a:rPr lang="es-PE" sz="4900" b="1" dirty="0"/>
              <a:t>CASO</a:t>
            </a:r>
            <a:r>
              <a:rPr lang="es-PE" b="1" dirty="0"/>
              <a:t> 4 – IE 394</a:t>
            </a:r>
          </a:p>
        </p:txBody>
      </p:sp>
      <p:sp>
        <p:nvSpPr>
          <p:cNvPr id="9" name="Marcador de contenido 2">
            <a:extLst>
              <a:ext uri="{FF2B5EF4-FFF2-40B4-BE49-F238E27FC236}">
                <a16:creationId xmlns:a16="http://schemas.microsoft.com/office/drawing/2014/main" id="{A666FADC-8372-47F3-A7E1-A817FFB2E740}"/>
              </a:ext>
            </a:extLst>
          </p:cNvPr>
          <p:cNvSpPr txBox="1">
            <a:spLocks/>
          </p:cNvSpPr>
          <p:nvPr/>
        </p:nvSpPr>
        <p:spPr>
          <a:xfrm>
            <a:off x="0" y="5729729"/>
            <a:ext cx="12154288" cy="882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dirty="0"/>
              <a:t>Los participantes deben buscar entre las resoluciones que se les ha entregado aquella/s que dan cuenta de la IE 394.</a:t>
            </a:r>
          </a:p>
        </p:txBody>
      </p:sp>
      <p:pic>
        <p:nvPicPr>
          <p:cNvPr id="5" name="Marcador de contenido 4">
            <a:extLst>
              <a:ext uri="{FF2B5EF4-FFF2-40B4-BE49-F238E27FC236}">
                <a16:creationId xmlns:a16="http://schemas.microsoft.com/office/drawing/2014/main" id="{1F93AA3D-86B1-46BB-81B8-AF663943F9C4}"/>
              </a:ext>
            </a:extLst>
          </p:cNvPr>
          <p:cNvPicPr>
            <a:picLocks noGrp="1" noChangeAspect="1"/>
          </p:cNvPicPr>
          <p:nvPr>
            <p:ph idx="1"/>
          </p:nvPr>
        </p:nvPicPr>
        <p:blipFill>
          <a:blip r:embed="rId3"/>
          <a:stretch>
            <a:fillRect/>
          </a:stretch>
        </p:blipFill>
        <p:spPr>
          <a:xfrm>
            <a:off x="139943" y="681037"/>
            <a:ext cx="12005774" cy="4889769"/>
          </a:xfrm>
          <a:prstGeom prst="rect">
            <a:avLst/>
          </a:prstGeom>
        </p:spPr>
      </p:pic>
      <p:pic>
        <p:nvPicPr>
          <p:cNvPr id="7" name="Imagen 6">
            <a:extLst>
              <a:ext uri="{FF2B5EF4-FFF2-40B4-BE49-F238E27FC236}">
                <a16:creationId xmlns:a16="http://schemas.microsoft.com/office/drawing/2014/main" id="{626B4A27-957D-44FF-A111-A587A2564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8" name="Imagen 7">
            <a:extLst>
              <a:ext uri="{FF2B5EF4-FFF2-40B4-BE49-F238E27FC236}">
                <a16:creationId xmlns:a16="http://schemas.microsoft.com/office/drawing/2014/main" id="{7F4AB93B-B9F1-4410-957F-93E6D1484A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4583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E6B2C42-E324-4E8D-A801-091AB83AC49C}"/>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vert="horz" lIns="91440" tIns="45720" rIns="91440" bIns="45720" rtlCol="0" anchor="ctr">
            <a:noAutofit/>
          </a:bodyPr>
          <a:lstStyle/>
          <a:p>
            <a:r>
              <a:rPr lang="es-PE" b="1" dirty="0"/>
              <a:t>CASO 4 – IE 394</a:t>
            </a:r>
          </a:p>
        </p:txBody>
      </p:sp>
      <p:sp>
        <p:nvSpPr>
          <p:cNvPr id="11" name="CuadroTexto 10">
            <a:extLst>
              <a:ext uri="{FF2B5EF4-FFF2-40B4-BE49-F238E27FC236}">
                <a16:creationId xmlns:a16="http://schemas.microsoft.com/office/drawing/2014/main" id="{6E34A260-9499-427C-AA6C-09CAD30A8FD2}"/>
              </a:ext>
            </a:extLst>
          </p:cNvPr>
          <p:cNvSpPr txBox="1"/>
          <p:nvPr/>
        </p:nvSpPr>
        <p:spPr>
          <a:xfrm>
            <a:off x="0" y="6321159"/>
            <a:ext cx="10666933" cy="553998"/>
          </a:xfrm>
          <a:prstGeom prst="rect">
            <a:avLst/>
          </a:prstGeom>
          <a:noFill/>
        </p:spPr>
        <p:txBody>
          <a:bodyPr wrap="square" rtlCol="0">
            <a:spAutoFit/>
          </a:bodyPr>
          <a:lstStyle/>
          <a:p>
            <a:pPr algn="ctr"/>
            <a:r>
              <a:rPr lang="es-PE" sz="3000" dirty="0"/>
              <a:t>RD 1788 - 2014: Creación de la IE 394 “</a:t>
            </a:r>
            <a:r>
              <a:rPr lang="es-PE" sz="3000" dirty="0" err="1"/>
              <a:t>Lechemayo</a:t>
            </a:r>
            <a:r>
              <a:rPr lang="es-PE" sz="3000" dirty="0"/>
              <a:t>” – Nivel Inicial</a:t>
            </a:r>
          </a:p>
        </p:txBody>
      </p:sp>
      <p:pic>
        <p:nvPicPr>
          <p:cNvPr id="3" name="Imagen 2">
            <a:extLst>
              <a:ext uri="{FF2B5EF4-FFF2-40B4-BE49-F238E27FC236}">
                <a16:creationId xmlns:a16="http://schemas.microsoft.com/office/drawing/2014/main" id="{AEEDDF37-519E-44B9-8AAA-3B45BC11FA1E}"/>
              </a:ext>
            </a:extLst>
          </p:cNvPr>
          <p:cNvPicPr>
            <a:picLocks noChangeAspect="1"/>
          </p:cNvPicPr>
          <p:nvPr/>
        </p:nvPicPr>
        <p:blipFill>
          <a:blip r:embed="rId3"/>
          <a:stretch>
            <a:fillRect/>
          </a:stretch>
        </p:blipFill>
        <p:spPr>
          <a:xfrm>
            <a:off x="406884" y="681037"/>
            <a:ext cx="4153434" cy="5694914"/>
          </a:xfrm>
          <a:prstGeom prst="rect">
            <a:avLst/>
          </a:prstGeom>
        </p:spPr>
      </p:pic>
      <p:pic>
        <p:nvPicPr>
          <p:cNvPr id="4" name="Imagen 3">
            <a:extLst>
              <a:ext uri="{FF2B5EF4-FFF2-40B4-BE49-F238E27FC236}">
                <a16:creationId xmlns:a16="http://schemas.microsoft.com/office/drawing/2014/main" id="{6FD8F658-29B4-4637-A734-FDD1C28C0C30}"/>
              </a:ext>
            </a:extLst>
          </p:cNvPr>
          <p:cNvPicPr>
            <a:picLocks noChangeAspect="1"/>
          </p:cNvPicPr>
          <p:nvPr/>
        </p:nvPicPr>
        <p:blipFill>
          <a:blip r:embed="rId4"/>
          <a:stretch>
            <a:fillRect/>
          </a:stretch>
        </p:blipFill>
        <p:spPr>
          <a:xfrm>
            <a:off x="4761878" y="653641"/>
            <a:ext cx="4154043" cy="5694914"/>
          </a:xfrm>
          <a:prstGeom prst="rect">
            <a:avLst/>
          </a:prstGeom>
        </p:spPr>
      </p:pic>
      <p:pic>
        <p:nvPicPr>
          <p:cNvPr id="7" name="Imagen 6">
            <a:extLst>
              <a:ext uri="{FF2B5EF4-FFF2-40B4-BE49-F238E27FC236}">
                <a16:creationId xmlns:a16="http://schemas.microsoft.com/office/drawing/2014/main" id="{2F580851-8057-4E1C-AC68-64AD06C99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8" name="Imagen 7">
            <a:extLst>
              <a:ext uri="{FF2B5EF4-FFF2-40B4-BE49-F238E27FC236}">
                <a16:creationId xmlns:a16="http://schemas.microsoft.com/office/drawing/2014/main" id="{BE3B37D5-9895-434A-AB28-D870489159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340431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vert="horz" lIns="91440" tIns="45720" rIns="91440" bIns="45720" rtlCol="0" anchor="ctr">
            <a:noAutofit/>
          </a:bodyPr>
          <a:lstStyle/>
          <a:p>
            <a:r>
              <a:rPr lang="es-PE" b="1" dirty="0"/>
              <a:t>CASO 4 – IE 394</a:t>
            </a:r>
          </a:p>
        </p:txBody>
      </p:sp>
      <p:sp>
        <p:nvSpPr>
          <p:cNvPr id="11" name="CuadroTexto 10">
            <a:extLst>
              <a:ext uri="{FF2B5EF4-FFF2-40B4-BE49-F238E27FC236}">
                <a16:creationId xmlns:a16="http://schemas.microsoft.com/office/drawing/2014/main" id="{6E34A260-9499-427C-AA6C-09CAD30A8FD2}"/>
              </a:ext>
            </a:extLst>
          </p:cNvPr>
          <p:cNvSpPr txBox="1"/>
          <p:nvPr/>
        </p:nvSpPr>
        <p:spPr>
          <a:xfrm>
            <a:off x="4664765" y="680909"/>
            <a:ext cx="7248939" cy="1477328"/>
          </a:xfrm>
          <a:prstGeom prst="rect">
            <a:avLst/>
          </a:prstGeom>
          <a:noFill/>
        </p:spPr>
        <p:txBody>
          <a:bodyPr wrap="square" rtlCol="0">
            <a:spAutoFit/>
          </a:bodyPr>
          <a:lstStyle/>
          <a:p>
            <a:pPr algn="ctr"/>
            <a:r>
              <a:rPr lang="es-PE" sz="3000" dirty="0"/>
              <a:t>RD 2277 - 2015: Cambio de gestión de la IE 394 “</a:t>
            </a:r>
            <a:r>
              <a:rPr lang="es-PE" sz="3000" dirty="0" err="1"/>
              <a:t>Lechemayo</a:t>
            </a:r>
            <a:r>
              <a:rPr lang="es-PE" sz="3000" dirty="0"/>
              <a:t>” – De gestión comunal a gestión pública directa</a:t>
            </a:r>
          </a:p>
        </p:txBody>
      </p:sp>
      <p:pic>
        <p:nvPicPr>
          <p:cNvPr id="6" name="Imagen 5">
            <a:extLst>
              <a:ext uri="{FF2B5EF4-FFF2-40B4-BE49-F238E27FC236}">
                <a16:creationId xmlns:a16="http://schemas.microsoft.com/office/drawing/2014/main" id="{B5717462-27F5-494E-8165-136C8D3CBF0A}"/>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7" name="Imagen 6">
            <a:extLst>
              <a:ext uri="{FF2B5EF4-FFF2-40B4-BE49-F238E27FC236}">
                <a16:creationId xmlns:a16="http://schemas.microsoft.com/office/drawing/2014/main" id="{8BE080E9-FE40-4E47-AA8C-E97D2C20C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8" name="Imagen 7">
            <a:extLst>
              <a:ext uri="{FF2B5EF4-FFF2-40B4-BE49-F238E27FC236}">
                <a16:creationId xmlns:a16="http://schemas.microsoft.com/office/drawing/2014/main" id="{CE7380A8-52A1-4403-981D-0CD4B55B14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5" name="Imagen 4">
            <a:extLst>
              <a:ext uri="{FF2B5EF4-FFF2-40B4-BE49-F238E27FC236}">
                <a16:creationId xmlns:a16="http://schemas.microsoft.com/office/drawing/2014/main" id="{FBA10F96-650A-48C4-B5A5-858E02139492}"/>
              </a:ext>
            </a:extLst>
          </p:cNvPr>
          <p:cNvPicPr>
            <a:picLocks noChangeAspect="1"/>
          </p:cNvPicPr>
          <p:nvPr/>
        </p:nvPicPr>
        <p:blipFill>
          <a:blip r:embed="rId5"/>
          <a:stretch>
            <a:fillRect/>
          </a:stretch>
        </p:blipFill>
        <p:spPr>
          <a:xfrm>
            <a:off x="170622" y="782764"/>
            <a:ext cx="4372350" cy="6021919"/>
          </a:xfrm>
          <a:prstGeom prst="rect">
            <a:avLst/>
          </a:prstGeom>
        </p:spPr>
      </p:pic>
    </p:spTree>
    <p:extLst>
      <p:ext uri="{BB962C8B-B14F-4D97-AF65-F5344CB8AC3E}">
        <p14:creationId xmlns:p14="http://schemas.microsoft.com/office/powerpoint/2010/main" val="165176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E40D9-E321-4214-9A38-57B0D1B79A3C}"/>
              </a:ext>
            </a:extLst>
          </p:cNvPr>
          <p:cNvSpPr>
            <a:spLocks noGrp="1"/>
          </p:cNvSpPr>
          <p:nvPr>
            <p:ph type="title"/>
          </p:nvPr>
        </p:nvSpPr>
        <p:spPr/>
        <p:txBody>
          <a:bodyPr>
            <a:normAutofit fontScale="90000"/>
          </a:bodyPr>
          <a:lstStyle/>
          <a:p>
            <a:r>
              <a:rPr lang="es-PE" dirty="0"/>
              <a:t>PASO 1: Revisar los actos resolutivos en grupos de 2 personas que permitan concluir con la identificación plena de las IIEE</a:t>
            </a:r>
          </a:p>
        </p:txBody>
      </p:sp>
      <p:sp>
        <p:nvSpPr>
          <p:cNvPr id="3" name="Subtítulo 2">
            <a:extLst>
              <a:ext uri="{FF2B5EF4-FFF2-40B4-BE49-F238E27FC236}">
                <a16:creationId xmlns:a16="http://schemas.microsoft.com/office/drawing/2014/main" id="{2B83BD71-C80B-4DEE-89AC-AA64611154AD}"/>
              </a:ext>
            </a:extLst>
          </p:cNvPr>
          <p:cNvSpPr>
            <a:spLocks noGrp="1"/>
          </p:cNvSpPr>
          <p:nvPr>
            <p:ph type="body" idx="1"/>
          </p:nvPr>
        </p:nvSpPr>
        <p:spPr/>
        <p:txBody>
          <a:bodyPr/>
          <a:lstStyle/>
          <a:p>
            <a:r>
              <a:rPr lang="es-PE" dirty="0"/>
              <a:t>Casos prácticos</a:t>
            </a:r>
          </a:p>
        </p:txBody>
      </p:sp>
      <p:pic>
        <p:nvPicPr>
          <p:cNvPr id="4" name="Imagen 3">
            <a:extLst>
              <a:ext uri="{FF2B5EF4-FFF2-40B4-BE49-F238E27FC236}">
                <a16:creationId xmlns:a16="http://schemas.microsoft.com/office/drawing/2014/main" id="{405654EE-E2E3-49D4-8DC7-A154C52EF088}"/>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5" name="Imagen 4">
            <a:extLst>
              <a:ext uri="{FF2B5EF4-FFF2-40B4-BE49-F238E27FC236}">
                <a16:creationId xmlns:a16="http://schemas.microsoft.com/office/drawing/2014/main" id="{5D68BFD9-2683-49B0-A2A3-83E1BED87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6" name="Imagen 5">
            <a:extLst>
              <a:ext uri="{FF2B5EF4-FFF2-40B4-BE49-F238E27FC236}">
                <a16:creationId xmlns:a16="http://schemas.microsoft.com/office/drawing/2014/main" id="{34BB6ADF-52EE-4582-BB43-3212ACB6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245316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F0C221-2EF7-40B6-9073-574342BC1555}"/>
              </a:ext>
            </a:extLst>
          </p:cNvPr>
          <p:cNvSpPr txBox="1">
            <a:spLocks/>
          </p:cNvSpPr>
          <p:nvPr/>
        </p:nvSpPr>
        <p:spPr>
          <a:xfrm>
            <a:off x="1525066" y="61424"/>
            <a:ext cx="10666933" cy="619613"/>
          </a:xfrm>
          <a:prstGeom prst="rect">
            <a:avLst/>
          </a:prstGeom>
        </p:spPr>
        <p:txBody>
          <a:bodyPr vert="horz" lIns="91440" tIns="45720" rIns="91440" bIns="45720" rtlCol="0" anchor="ctr">
            <a:noAutofit/>
          </a:bodyPr>
          <a:lstStyle>
            <a:defPPr>
              <a:defRPr lang="es-PE"/>
            </a:defPPr>
            <a:lvl1pPr>
              <a:lnSpc>
                <a:spcPct val="90000"/>
              </a:lnSpc>
              <a:spcBef>
                <a:spcPct val="0"/>
              </a:spcBef>
              <a:buNone/>
              <a:defRPr sz="4400" b="1">
                <a:latin typeface="+mj-lt"/>
                <a:ea typeface="+mj-ea"/>
                <a:cs typeface="+mj-cs"/>
              </a:defRPr>
            </a:lvl1pPr>
          </a:lstStyle>
          <a:p>
            <a:r>
              <a:rPr lang="es-PE" dirty="0"/>
              <a:t>CASO 4 – IE 394</a:t>
            </a:r>
          </a:p>
        </p:txBody>
      </p:sp>
      <p:sp>
        <p:nvSpPr>
          <p:cNvPr id="3" name="Marcador de contenido 2">
            <a:extLst>
              <a:ext uri="{FF2B5EF4-FFF2-40B4-BE49-F238E27FC236}">
                <a16:creationId xmlns:a16="http://schemas.microsoft.com/office/drawing/2014/main" id="{D315B790-473B-4A9F-971E-D8657B93D3F1}"/>
              </a:ext>
            </a:extLst>
          </p:cNvPr>
          <p:cNvSpPr>
            <a:spLocks noGrp="1"/>
          </p:cNvSpPr>
          <p:nvPr>
            <p:ph idx="1"/>
          </p:nvPr>
        </p:nvSpPr>
        <p:spPr>
          <a:xfrm>
            <a:off x="334617" y="1083502"/>
            <a:ext cx="11592339" cy="4879975"/>
          </a:xfrm>
        </p:spPr>
        <p:txBody>
          <a:bodyPr>
            <a:normAutofit/>
          </a:bodyPr>
          <a:lstStyle/>
          <a:p>
            <a:pPr marL="0" indent="0">
              <a:buNone/>
            </a:pPr>
            <a:r>
              <a:rPr lang="es-PE" sz="3200" dirty="0"/>
              <a:t>Por tanto, se concluye que se ha podido identificar a la IE 394, de nivel inicial, a la cual se le ha asignado el código 02383861 en el listado de identificación preliminar.</a:t>
            </a:r>
          </a:p>
        </p:txBody>
      </p:sp>
      <p:pic>
        <p:nvPicPr>
          <p:cNvPr id="5" name="Imagen 4">
            <a:extLst>
              <a:ext uri="{FF2B5EF4-FFF2-40B4-BE49-F238E27FC236}">
                <a16:creationId xmlns:a16="http://schemas.microsoft.com/office/drawing/2014/main" id="{608910FB-5F4D-4432-82E0-A717716FD066}"/>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6" name="Imagen 5">
            <a:extLst>
              <a:ext uri="{FF2B5EF4-FFF2-40B4-BE49-F238E27FC236}">
                <a16:creationId xmlns:a16="http://schemas.microsoft.com/office/drawing/2014/main" id="{D987232B-D484-4B99-93B0-F373E6FCE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7" name="Imagen 6">
            <a:extLst>
              <a:ext uri="{FF2B5EF4-FFF2-40B4-BE49-F238E27FC236}">
                <a16:creationId xmlns:a16="http://schemas.microsoft.com/office/drawing/2014/main" id="{3177091A-0028-46E2-9DF0-1B362AFCB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35715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E40D9-E321-4214-9A38-57B0D1B79A3C}"/>
              </a:ext>
            </a:extLst>
          </p:cNvPr>
          <p:cNvSpPr>
            <a:spLocks noGrp="1"/>
          </p:cNvSpPr>
          <p:nvPr>
            <p:ph type="title"/>
          </p:nvPr>
        </p:nvSpPr>
        <p:spPr/>
        <p:txBody>
          <a:bodyPr>
            <a:normAutofit fontScale="90000"/>
          </a:bodyPr>
          <a:lstStyle/>
          <a:p>
            <a:r>
              <a:rPr lang="es-PE" dirty="0"/>
              <a:t>PASO 2: Ingresar la información de las IIEE identificadas plenamente en la plantilla de Excel, apoyándose en los listados, Portal de Escale y Mapa de escuelas</a:t>
            </a:r>
          </a:p>
        </p:txBody>
      </p:sp>
      <p:sp>
        <p:nvSpPr>
          <p:cNvPr id="3" name="Subtítulo 2">
            <a:extLst>
              <a:ext uri="{FF2B5EF4-FFF2-40B4-BE49-F238E27FC236}">
                <a16:creationId xmlns:a16="http://schemas.microsoft.com/office/drawing/2014/main" id="{2B83BD71-C80B-4DEE-89AC-AA64611154AD}"/>
              </a:ext>
            </a:extLst>
          </p:cNvPr>
          <p:cNvSpPr>
            <a:spLocks noGrp="1"/>
          </p:cNvSpPr>
          <p:nvPr>
            <p:ph type="body" idx="1"/>
          </p:nvPr>
        </p:nvSpPr>
        <p:spPr/>
        <p:txBody>
          <a:bodyPr/>
          <a:lstStyle/>
          <a:p>
            <a:r>
              <a:rPr lang="es-PE" dirty="0"/>
              <a:t>Casos prácticos</a:t>
            </a:r>
          </a:p>
        </p:txBody>
      </p:sp>
      <p:pic>
        <p:nvPicPr>
          <p:cNvPr id="4" name="Imagen 3">
            <a:extLst>
              <a:ext uri="{FF2B5EF4-FFF2-40B4-BE49-F238E27FC236}">
                <a16:creationId xmlns:a16="http://schemas.microsoft.com/office/drawing/2014/main" id="{405654EE-E2E3-49D4-8DC7-A154C52EF088}"/>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5" name="Imagen 4">
            <a:extLst>
              <a:ext uri="{FF2B5EF4-FFF2-40B4-BE49-F238E27FC236}">
                <a16:creationId xmlns:a16="http://schemas.microsoft.com/office/drawing/2014/main" id="{5D68BFD9-2683-49B0-A2A3-83E1BED87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6" name="Imagen 5">
            <a:extLst>
              <a:ext uri="{FF2B5EF4-FFF2-40B4-BE49-F238E27FC236}">
                <a16:creationId xmlns:a16="http://schemas.microsoft.com/office/drawing/2014/main" id="{34BB6ADF-52EE-4582-BB43-3212ACB6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170134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E40D9-E321-4214-9A38-57B0D1B79A3C}"/>
              </a:ext>
            </a:extLst>
          </p:cNvPr>
          <p:cNvSpPr>
            <a:spLocks noGrp="1"/>
          </p:cNvSpPr>
          <p:nvPr>
            <p:ph type="title"/>
          </p:nvPr>
        </p:nvSpPr>
        <p:spPr/>
        <p:txBody>
          <a:bodyPr>
            <a:normAutofit fontScale="90000"/>
          </a:bodyPr>
          <a:lstStyle/>
          <a:p>
            <a:r>
              <a:rPr lang="es-PE" dirty="0"/>
              <a:t>PASO 3: Juntarse cada tres grupos para discutir sobre las dificultades y posibles de estrategia de solución y exponerlas en plenaria.</a:t>
            </a:r>
          </a:p>
        </p:txBody>
      </p:sp>
      <p:sp>
        <p:nvSpPr>
          <p:cNvPr id="3" name="Subtítulo 2">
            <a:extLst>
              <a:ext uri="{FF2B5EF4-FFF2-40B4-BE49-F238E27FC236}">
                <a16:creationId xmlns:a16="http://schemas.microsoft.com/office/drawing/2014/main" id="{2B83BD71-C80B-4DEE-89AC-AA64611154AD}"/>
              </a:ext>
            </a:extLst>
          </p:cNvPr>
          <p:cNvSpPr>
            <a:spLocks noGrp="1"/>
          </p:cNvSpPr>
          <p:nvPr>
            <p:ph type="body" idx="1"/>
          </p:nvPr>
        </p:nvSpPr>
        <p:spPr/>
        <p:txBody>
          <a:bodyPr/>
          <a:lstStyle/>
          <a:p>
            <a:r>
              <a:rPr lang="es-PE" dirty="0"/>
              <a:t>Casos prácticos</a:t>
            </a:r>
          </a:p>
        </p:txBody>
      </p:sp>
      <p:pic>
        <p:nvPicPr>
          <p:cNvPr id="4" name="Imagen 3">
            <a:extLst>
              <a:ext uri="{FF2B5EF4-FFF2-40B4-BE49-F238E27FC236}">
                <a16:creationId xmlns:a16="http://schemas.microsoft.com/office/drawing/2014/main" id="{405654EE-E2E3-49D4-8DC7-A154C52EF088}"/>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5" name="Imagen 4">
            <a:extLst>
              <a:ext uri="{FF2B5EF4-FFF2-40B4-BE49-F238E27FC236}">
                <a16:creationId xmlns:a16="http://schemas.microsoft.com/office/drawing/2014/main" id="{5D68BFD9-2683-49B0-A2A3-83E1BED87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6" name="Imagen 5">
            <a:extLst>
              <a:ext uri="{FF2B5EF4-FFF2-40B4-BE49-F238E27FC236}">
                <a16:creationId xmlns:a16="http://schemas.microsoft.com/office/drawing/2014/main" id="{34BB6ADF-52EE-4582-BB43-3212ACB6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182295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5654EE-E2E3-49D4-8DC7-A154C52EF088}"/>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5" name="Imagen 4">
            <a:extLst>
              <a:ext uri="{FF2B5EF4-FFF2-40B4-BE49-F238E27FC236}">
                <a16:creationId xmlns:a16="http://schemas.microsoft.com/office/drawing/2014/main" id="{5D68BFD9-2683-49B0-A2A3-83E1BED87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6" name="Imagen 5">
            <a:extLst>
              <a:ext uri="{FF2B5EF4-FFF2-40B4-BE49-F238E27FC236}">
                <a16:creationId xmlns:a16="http://schemas.microsoft.com/office/drawing/2014/main" id="{34BB6ADF-52EE-4582-BB43-3212ACB6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graphicFrame>
        <p:nvGraphicFramePr>
          <p:cNvPr id="11" name="Tabla 10">
            <a:extLst>
              <a:ext uri="{FF2B5EF4-FFF2-40B4-BE49-F238E27FC236}">
                <a16:creationId xmlns:a16="http://schemas.microsoft.com/office/drawing/2014/main" id="{F072C31C-51CF-4AC3-BFC4-12603A57D9DE}"/>
              </a:ext>
            </a:extLst>
          </p:cNvPr>
          <p:cNvGraphicFramePr>
            <a:graphicFrameLocks noGrp="1"/>
          </p:cNvGraphicFramePr>
          <p:nvPr>
            <p:extLst>
              <p:ext uri="{D42A27DB-BD31-4B8C-83A1-F6EECF244321}">
                <p14:modId xmlns:p14="http://schemas.microsoft.com/office/powerpoint/2010/main" val="839198596"/>
              </p:ext>
            </p:extLst>
          </p:nvPr>
        </p:nvGraphicFramePr>
        <p:xfrm>
          <a:off x="821635" y="775031"/>
          <a:ext cx="10084904" cy="5387230"/>
        </p:xfrm>
        <a:graphic>
          <a:graphicData uri="http://schemas.openxmlformats.org/drawingml/2006/table">
            <a:tbl>
              <a:tblPr firstRow="1" bandRow="1">
                <a:tableStyleId>{5C22544A-7EE6-4342-B048-85BDC9FD1C3A}</a:tableStyleId>
              </a:tblPr>
              <a:tblGrid>
                <a:gridCol w="5042452">
                  <a:extLst>
                    <a:ext uri="{9D8B030D-6E8A-4147-A177-3AD203B41FA5}">
                      <a16:colId xmlns:a16="http://schemas.microsoft.com/office/drawing/2014/main" val="1059605135"/>
                    </a:ext>
                  </a:extLst>
                </a:gridCol>
                <a:gridCol w="5042452">
                  <a:extLst>
                    <a:ext uri="{9D8B030D-6E8A-4147-A177-3AD203B41FA5}">
                      <a16:colId xmlns:a16="http://schemas.microsoft.com/office/drawing/2014/main" val="3567803924"/>
                    </a:ext>
                  </a:extLst>
                </a:gridCol>
              </a:tblGrid>
              <a:tr h="1106812">
                <a:tc>
                  <a:txBody>
                    <a:bodyPr/>
                    <a:lstStyle/>
                    <a:p>
                      <a:pPr algn="ctr"/>
                      <a:r>
                        <a:rPr lang="es-PE" sz="3200" dirty="0"/>
                        <a:t>Dificultades en la identificación de IIEE</a:t>
                      </a:r>
                    </a:p>
                  </a:txBody>
                  <a:tcPr/>
                </a:tc>
                <a:tc>
                  <a:txBody>
                    <a:bodyPr/>
                    <a:lstStyle/>
                    <a:p>
                      <a:pPr algn="ctr"/>
                      <a:r>
                        <a:rPr lang="es-PE" sz="3200" dirty="0"/>
                        <a:t>Estrategias de solución</a:t>
                      </a:r>
                    </a:p>
                  </a:txBody>
                  <a:tcPr/>
                </a:tc>
                <a:extLst>
                  <a:ext uri="{0D108BD9-81ED-4DB2-BD59-A6C34878D82A}">
                    <a16:rowId xmlns:a16="http://schemas.microsoft.com/office/drawing/2014/main" val="3349513060"/>
                  </a:ext>
                </a:extLst>
              </a:tr>
              <a:tr h="4280418">
                <a:tc>
                  <a:txBody>
                    <a:bodyPr/>
                    <a:lstStyle/>
                    <a:p>
                      <a:r>
                        <a:rPr lang="es-PE" sz="3200" dirty="0"/>
                        <a:t>1.</a:t>
                      </a:r>
                    </a:p>
                    <a:p>
                      <a:endParaRPr lang="es-PE" sz="3200" dirty="0"/>
                    </a:p>
                    <a:p>
                      <a:r>
                        <a:rPr lang="es-PE" sz="3200" dirty="0"/>
                        <a:t>2. </a:t>
                      </a:r>
                    </a:p>
                    <a:p>
                      <a:endParaRPr lang="es-PE" sz="3200" dirty="0"/>
                    </a:p>
                    <a:p>
                      <a:endParaRPr lang="es-PE" sz="3200" dirty="0"/>
                    </a:p>
                    <a:p>
                      <a:endParaRPr lang="es-PE" sz="3200" dirty="0"/>
                    </a:p>
                    <a:p>
                      <a:endParaRPr lang="es-PE" sz="3200" dirty="0"/>
                    </a:p>
                  </a:txBody>
                  <a:tcPr/>
                </a:tc>
                <a:tc>
                  <a:txBody>
                    <a:bodyPr/>
                    <a:lstStyle/>
                    <a:p>
                      <a:r>
                        <a:rPr lang="es-PE" sz="3200" dirty="0"/>
                        <a:t>1.</a:t>
                      </a:r>
                    </a:p>
                    <a:p>
                      <a:endParaRPr lang="es-PE" sz="3200" dirty="0"/>
                    </a:p>
                    <a:p>
                      <a:r>
                        <a:rPr lang="es-PE" sz="3200" dirty="0"/>
                        <a:t>2. </a:t>
                      </a:r>
                    </a:p>
                  </a:txBody>
                  <a:tcPr/>
                </a:tc>
                <a:extLst>
                  <a:ext uri="{0D108BD9-81ED-4DB2-BD59-A6C34878D82A}">
                    <a16:rowId xmlns:a16="http://schemas.microsoft.com/office/drawing/2014/main" val="1239980415"/>
                  </a:ext>
                </a:extLst>
              </a:tr>
            </a:tbl>
          </a:graphicData>
        </a:graphic>
      </p:graphicFrame>
    </p:spTree>
    <p:extLst>
      <p:ext uri="{BB962C8B-B14F-4D97-AF65-F5344CB8AC3E}">
        <p14:creationId xmlns:p14="http://schemas.microsoft.com/office/powerpoint/2010/main" val="94632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F0ED75-E884-42D2-A283-8B3505838B1F}"/>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62778" y="61424"/>
            <a:ext cx="10629222" cy="619613"/>
          </a:xfrm>
        </p:spPr>
        <p:txBody>
          <a:bodyPr vert="horz" lIns="91440" tIns="45720" rIns="91440" bIns="45720" rtlCol="0" anchor="ctr">
            <a:noAutofit/>
          </a:bodyPr>
          <a:lstStyle/>
          <a:p>
            <a:r>
              <a:rPr lang="es-PE" b="1" dirty="0"/>
              <a:t>CASO 1 – IE 88390</a:t>
            </a:r>
          </a:p>
        </p:txBody>
      </p:sp>
      <p:pic>
        <p:nvPicPr>
          <p:cNvPr id="8" name="Marcador de contenido 7">
            <a:extLst>
              <a:ext uri="{FF2B5EF4-FFF2-40B4-BE49-F238E27FC236}">
                <a16:creationId xmlns:a16="http://schemas.microsoft.com/office/drawing/2014/main" id="{4C290B93-06D1-460C-BEB3-DFE895520846}"/>
              </a:ext>
            </a:extLst>
          </p:cNvPr>
          <p:cNvPicPr>
            <a:picLocks noGrp="1" noChangeAspect="1"/>
          </p:cNvPicPr>
          <p:nvPr>
            <p:ph idx="1"/>
          </p:nvPr>
        </p:nvPicPr>
        <p:blipFill rotWithShape="1">
          <a:blip r:embed="rId3"/>
          <a:srcRect b="5758"/>
          <a:stretch/>
        </p:blipFill>
        <p:spPr>
          <a:xfrm>
            <a:off x="37711" y="681037"/>
            <a:ext cx="12116577" cy="5206169"/>
          </a:xfrm>
          <a:prstGeom prst="rect">
            <a:avLst/>
          </a:prstGeom>
        </p:spPr>
      </p:pic>
      <p:sp>
        <p:nvSpPr>
          <p:cNvPr id="9" name="Marcador de contenido 2">
            <a:extLst>
              <a:ext uri="{FF2B5EF4-FFF2-40B4-BE49-F238E27FC236}">
                <a16:creationId xmlns:a16="http://schemas.microsoft.com/office/drawing/2014/main" id="{A666FADC-8372-47F3-A7E1-A817FFB2E740}"/>
              </a:ext>
            </a:extLst>
          </p:cNvPr>
          <p:cNvSpPr txBox="1">
            <a:spLocks/>
          </p:cNvSpPr>
          <p:nvPr/>
        </p:nvSpPr>
        <p:spPr>
          <a:xfrm>
            <a:off x="68212" y="5967664"/>
            <a:ext cx="10207901" cy="882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dirty="0"/>
              <a:t>Los participantes deben buscar entre las resoluciones que se les ha entregado aquella/s que dan cuenta de la IE 88390.</a:t>
            </a:r>
          </a:p>
        </p:txBody>
      </p:sp>
      <p:pic>
        <p:nvPicPr>
          <p:cNvPr id="6" name="Imagen 5">
            <a:extLst>
              <a:ext uri="{FF2B5EF4-FFF2-40B4-BE49-F238E27FC236}">
                <a16:creationId xmlns:a16="http://schemas.microsoft.com/office/drawing/2014/main" id="{FE7E0916-F2DD-4E3C-9BD6-0D4E0A340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7" name="Imagen 6">
            <a:extLst>
              <a:ext uri="{FF2B5EF4-FFF2-40B4-BE49-F238E27FC236}">
                <a16:creationId xmlns:a16="http://schemas.microsoft.com/office/drawing/2014/main" id="{C4700F0C-D431-4B6A-84A5-1E7314BF0E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324485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374A837-2C50-495A-8E20-2918F3BE4DAF}"/>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vert="horz" lIns="91440" tIns="45720" rIns="91440" bIns="45720" rtlCol="0" anchor="ctr">
            <a:noAutofit/>
          </a:bodyPr>
          <a:lstStyle/>
          <a:p>
            <a:r>
              <a:rPr lang="es-PE" b="1" dirty="0"/>
              <a:t>CASO 1 – IE 88390</a:t>
            </a:r>
          </a:p>
        </p:txBody>
      </p:sp>
      <p:pic>
        <p:nvPicPr>
          <p:cNvPr id="5" name="Marcador de contenido 4">
            <a:extLst>
              <a:ext uri="{FF2B5EF4-FFF2-40B4-BE49-F238E27FC236}">
                <a16:creationId xmlns:a16="http://schemas.microsoft.com/office/drawing/2014/main" id="{172C63B1-4BD5-4B88-A140-68B75516CEA6}"/>
              </a:ext>
            </a:extLst>
          </p:cNvPr>
          <p:cNvPicPr>
            <a:picLocks noGrp="1" noChangeAspect="1"/>
          </p:cNvPicPr>
          <p:nvPr>
            <p:ph idx="1"/>
          </p:nvPr>
        </p:nvPicPr>
        <p:blipFill>
          <a:blip r:embed="rId3"/>
          <a:stretch>
            <a:fillRect/>
          </a:stretch>
        </p:blipFill>
        <p:spPr>
          <a:xfrm>
            <a:off x="3165232" y="675316"/>
            <a:ext cx="4352990" cy="6096201"/>
          </a:xfrm>
          <a:prstGeom prst="rect">
            <a:avLst/>
          </a:prstGeom>
        </p:spPr>
      </p:pic>
      <p:pic>
        <p:nvPicPr>
          <p:cNvPr id="6" name="Imagen 5">
            <a:extLst>
              <a:ext uri="{FF2B5EF4-FFF2-40B4-BE49-F238E27FC236}">
                <a16:creationId xmlns:a16="http://schemas.microsoft.com/office/drawing/2014/main" id="{CC5EE15E-7406-462C-8D7F-2D2F7AED5000}"/>
              </a:ext>
            </a:extLst>
          </p:cNvPr>
          <p:cNvPicPr>
            <a:picLocks noChangeAspect="1"/>
          </p:cNvPicPr>
          <p:nvPr/>
        </p:nvPicPr>
        <p:blipFill>
          <a:blip r:embed="rId4"/>
          <a:stretch>
            <a:fillRect/>
          </a:stretch>
        </p:blipFill>
        <p:spPr>
          <a:xfrm>
            <a:off x="7741938" y="681036"/>
            <a:ext cx="4352990" cy="6084179"/>
          </a:xfrm>
          <a:prstGeom prst="rect">
            <a:avLst/>
          </a:prstGeom>
        </p:spPr>
      </p:pic>
      <p:sp>
        <p:nvSpPr>
          <p:cNvPr id="7" name="CuadroTexto 6">
            <a:extLst>
              <a:ext uri="{FF2B5EF4-FFF2-40B4-BE49-F238E27FC236}">
                <a16:creationId xmlns:a16="http://schemas.microsoft.com/office/drawing/2014/main" id="{3C5FC58B-E71E-4130-AB2D-5AAE272DEE56}"/>
              </a:ext>
            </a:extLst>
          </p:cNvPr>
          <p:cNvSpPr txBox="1"/>
          <p:nvPr/>
        </p:nvSpPr>
        <p:spPr>
          <a:xfrm>
            <a:off x="97072" y="1406769"/>
            <a:ext cx="3068160" cy="1569660"/>
          </a:xfrm>
          <a:prstGeom prst="rect">
            <a:avLst/>
          </a:prstGeom>
          <a:noFill/>
        </p:spPr>
        <p:txBody>
          <a:bodyPr wrap="square" rtlCol="0">
            <a:spAutoFit/>
          </a:bodyPr>
          <a:lstStyle/>
          <a:p>
            <a:r>
              <a:rPr lang="es-PE" sz="3200" dirty="0"/>
              <a:t>RD 515- 1998</a:t>
            </a:r>
          </a:p>
          <a:p>
            <a:r>
              <a:rPr lang="es-PE" sz="3200" dirty="0"/>
              <a:t>Creación de IE</a:t>
            </a:r>
          </a:p>
          <a:p>
            <a:r>
              <a:rPr lang="es-PE" sz="3200" dirty="0"/>
              <a:t>Nivel Primaria</a:t>
            </a:r>
          </a:p>
        </p:txBody>
      </p:sp>
      <p:pic>
        <p:nvPicPr>
          <p:cNvPr id="9" name="Imagen 8">
            <a:extLst>
              <a:ext uri="{FF2B5EF4-FFF2-40B4-BE49-F238E27FC236}">
                <a16:creationId xmlns:a16="http://schemas.microsoft.com/office/drawing/2014/main" id="{464F9E6F-F88B-4E4C-A144-1A4340B00F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10" name="Imagen 9">
            <a:extLst>
              <a:ext uri="{FF2B5EF4-FFF2-40B4-BE49-F238E27FC236}">
                <a16:creationId xmlns:a16="http://schemas.microsoft.com/office/drawing/2014/main" id="{6BF33B01-AB8E-49BC-B3EE-B5F9F070F7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282475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F0C221-2EF7-40B6-9073-574342BC1555}"/>
              </a:ext>
            </a:extLst>
          </p:cNvPr>
          <p:cNvSpPr txBox="1">
            <a:spLocks/>
          </p:cNvSpPr>
          <p:nvPr/>
        </p:nvSpPr>
        <p:spPr>
          <a:xfrm>
            <a:off x="1525066" y="61424"/>
            <a:ext cx="10666933" cy="619613"/>
          </a:xfrm>
          <a:prstGeom prst="rect">
            <a:avLst/>
          </a:prstGeom>
        </p:spPr>
        <p:txBody>
          <a:bodyPr vert="horz" lIns="91440" tIns="45720" rIns="91440" bIns="45720" rtlCol="0" anchor="ctr">
            <a:noAutofit/>
          </a:bodyPr>
          <a:lstStyle>
            <a:defPPr>
              <a:defRPr lang="es-PE"/>
            </a:defPPr>
            <a:lvl1pPr>
              <a:lnSpc>
                <a:spcPct val="90000"/>
              </a:lnSpc>
              <a:spcBef>
                <a:spcPct val="0"/>
              </a:spcBef>
              <a:buNone/>
              <a:defRPr sz="4400" b="1">
                <a:latin typeface="+mj-lt"/>
                <a:ea typeface="+mj-ea"/>
                <a:cs typeface="+mj-cs"/>
              </a:defRPr>
            </a:lvl1pPr>
          </a:lstStyle>
          <a:p>
            <a:r>
              <a:rPr lang="es-PE" dirty="0"/>
              <a:t>CASO 1 – IE 88390</a:t>
            </a:r>
          </a:p>
        </p:txBody>
      </p:sp>
      <p:sp>
        <p:nvSpPr>
          <p:cNvPr id="3" name="Marcador de contenido 2">
            <a:extLst>
              <a:ext uri="{FF2B5EF4-FFF2-40B4-BE49-F238E27FC236}">
                <a16:creationId xmlns:a16="http://schemas.microsoft.com/office/drawing/2014/main" id="{D315B790-473B-4A9F-971E-D8657B93D3F1}"/>
              </a:ext>
            </a:extLst>
          </p:cNvPr>
          <p:cNvSpPr>
            <a:spLocks noGrp="1"/>
          </p:cNvSpPr>
          <p:nvPr>
            <p:ph idx="1"/>
          </p:nvPr>
        </p:nvSpPr>
        <p:spPr>
          <a:xfrm>
            <a:off x="334617" y="1083502"/>
            <a:ext cx="11592339" cy="4879975"/>
          </a:xfrm>
        </p:spPr>
        <p:txBody>
          <a:bodyPr>
            <a:normAutofit/>
          </a:bodyPr>
          <a:lstStyle/>
          <a:p>
            <a:pPr marL="0" indent="0">
              <a:buNone/>
            </a:pPr>
            <a:r>
              <a:rPr lang="es-PE" sz="3200" dirty="0"/>
              <a:t>Por tanto, se concluye que se ha podido identificar a la IE 88390, de nivel primaria, a la cual se le ha asignado el código 04244575 en el listado de identificación preliminar.</a:t>
            </a:r>
          </a:p>
        </p:txBody>
      </p:sp>
      <p:pic>
        <p:nvPicPr>
          <p:cNvPr id="5" name="Imagen 4">
            <a:extLst>
              <a:ext uri="{FF2B5EF4-FFF2-40B4-BE49-F238E27FC236}">
                <a16:creationId xmlns:a16="http://schemas.microsoft.com/office/drawing/2014/main" id="{4FD9E1F3-F0C5-4BBD-9919-CB5A467FB1A6}"/>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6" name="Imagen 5">
            <a:extLst>
              <a:ext uri="{FF2B5EF4-FFF2-40B4-BE49-F238E27FC236}">
                <a16:creationId xmlns:a16="http://schemas.microsoft.com/office/drawing/2014/main" id="{463552AB-B1DF-4E83-8528-B62B08809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7" name="Imagen 6">
            <a:extLst>
              <a:ext uri="{FF2B5EF4-FFF2-40B4-BE49-F238E27FC236}">
                <a16:creationId xmlns:a16="http://schemas.microsoft.com/office/drawing/2014/main" id="{E475F44A-CF1C-486F-85B6-FD098F7C18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Tree>
    <p:extLst>
      <p:ext uri="{BB962C8B-B14F-4D97-AF65-F5344CB8AC3E}">
        <p14:creationId xmlns:p14="http://schemas.microsoft.com/office/powerpoint/2010/main" val="184230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BC3D118-A261-4FEF-88CB-25EBF54635F6}"/>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2" name="Título 1">
            <a:extLst>
              <a:ext uri="{FF2B5EF4-FFF2-40B4-BE49-F238E27FC236}">
                <a16:creationId xmlns:a16="http://schemas.microsoft.com/office/drawing/2014/main" id="{A7A96439-B644-491E-8A34-2C319FA2AC59}"/>
              </a:ext>
            </a:extLst>
          </p:cNvPr>
          <p:cNvSpPr>
            <a:spLocks noGrp="1"/>
          </p:cNvSpPr>
          <p:nvPr>
            <p:ph type="title"/>
          </p:nvPr>
        </p:nvSpPr>
        <p:spPr>
          <a:xfrm>
            <a:off x="1525066" y="61424"/>
            <a:ext cx="10666933" cy="619613"/>
          </a:xfrm>
        </p:spPr>
        <p:txBody>
          <a:bodyPr>
            <a:normAutofit fontScale="90000"/>
          </a:bodyPr>
          <a:lstStyle/>
          <a:p>
            <a:r>
              <a:rPr lang="es-PE" sz="4900" b="1" dirty="0"/>
              <a:t>CASO</a:t>
            </a:r>
            <a:r>
              <a:rPr lang="es-PE" b="1" dirty="0"/>
              <a:t> 2 – IE ANGEL ARNULFO RIOS DE LA CRUZ</a:t>
            </a:r>
          </a:p>
        </p:txBody>
      </p:sp>
      <p:sp>
        <p:nvSpPr>
          <p:cNvPr id="9" name="Marcador de contenido 2">
            <a:extLst>
              <a:ext uri="{FF2B5EF4-FFF2-40B4-BE49-F238E27FC236}">
                <a16:creationId xmlns:a16="http://schemas.microsoft.com/office/drawing/2014/main" id="{A666FADC-8372-47F3-A7E1-A817FFB2E740}"/>
              </a:ext>
            </a:extLst>
          </p:cNvPr>
          <p:cNvSpPr txBox="1">
            <a:spLocks/>
          </p:cNvSpPr>
          <p:nvPr/>
        </p:nvSpPr>
        <p:spPr>
          <a:xfrm>
            <a:off x="0" y="5975279"/>
            <a:ext cx="11321143" cy="8827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dirty="0"/>
              <a:t>Los participantes deben buscar entre las resoluciones que se les ha entregado aquella/s que dan cuenta de la IE ANGEL ARNULFO RIOS DE LA CRUZ.</a:t>
            </a:r>
          </a:p>
        </p:txBody>
      </p:sp>
      <p:pic>
        <p:nvPicPr>
          <p:cNvPr id="5" name="Marcador de contenido 4">
            <a:extLst>
              <a:ext uri="{FF2B5EF4-FFF2-40B4-BE49-F238E27FC236}">
                <a16:creationId xmlns:a16="http://schemas.microsoft.com/office/drawing/2014/main" id="{B9B041C3-5011-4C38-9D4F-EE3C59C1AD48}"/>
              </a:ext>
            </a:extLst>
          </p:cNvPr>
          <p:cNvPicPr>
            <a:picLocks noGrp="1" noChangeAspect="1"/>
          </p:cNvPicPr>
          <p:nvPr>
            <p:ph idx="1"/>
          </p:nvPr>
        </p:nvPicPr>
        <p:blipFill>
          <a:blip r:embed="rId3"/>
          <a:stretch>
            <a:fillRect/>
          </a:stretch>
        </p:blipFill>
        <p:spPr>
          <a:xfrm>
            <a:off x="101462" y="573121"/>
            <a:ext cx="11980332" cy="5297591"/>
          </a:xfrm>
          <a:prstGeom prst="rect">
            <a:avLst/>
          </a:prstGeom>
        </p:spPr>
      </p:pic>
      <p:pic>
        <p:nvPicPr>
          <p:cNvPr id="7" name="Imagen 6">
            <a:extLst>
              <a:ext uri="{FF2B5EF4-FFF2-40B4-BE49-F238E27FC236}">
                <a16:creationId xmlns:a16="http://schemas.microsoft.com/office/drawing/2014/main" id="{0AB56C8A-9D5A-4175-859E-E0B11ED1E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spTree>
    <p:extLst>
      <p:ext uri="{BB962C8B-B14F-4D97-AF65-F5344CB8AC3E}">
        <p14:creationId xmlns:p14="http://schemas.microsoft.com/office/powerpoint/2010/main" val="409069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42544D7-E2F2-481C-9046-A39B88C6B05D}"/>
              </a:ext>
            </a:extLst>
          </p:cNvPr>
          <p:cNvPicPr>
            <a:picLocks noGrp="1" noChangeAspect="1"/>
          </p:cNvPicPr>
          <p:nvPr>
            <p:ph idx="1"/>
          </p:nvPr>
        </p:nvPicPr>
        <p:blipFill>
          <a:blip r:embed="rId2"/>
          <a:stretch>
            <a:fillRect/>
          </a:stretch>
        </p:blipFill>
        <p:spPr>
          <a:xfrm>
            <a:off x="90945" y="681036"/>
            <a:ext cx="4369322" cy="6055201"/>
          </a:xfrm>
          <a:prstGeom prst="rect">
            <a:avLst/>
          </a:prstGeom>
        </p:spPr>
      </p:pic>
      <p:sp>
        <p:nvSpPr>
          <p:cNvPr id="4" name="Título 1">
            <a:extLst>
              <a:ext uri="{FF2B5EF4-FFF2-40B4-BE49-F238E27FC236}">
                <a16:creationId xmlns:a16="http://schemas.microsoft.com/office/drawing/2014/main" id="{D3F0C221-2EF7-40B6-9073-574342BC1555}"/>
              </a:ext>
            </a:extLst>
          </p:cNvPr>
          <p:cNvSpPr txBox="1">
            <a:spLocks/>
          </p:cNvSpPr>
          <p:nvPr/>
        </p:nvSpPr>
        <p:spPr>
          <a:xfrm>
            <a:off x="1712686" y="61424"/>
            <a:ext cx="10479314" cy="619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dirty="0"/>
              <a:t>CASO 2 – IE ANGEL ARNULFO RIOS DE LA CRUZ</a:t>
            </a:r>
          </a:p>
        </p:txBody>
      </p:sp>
      <p:pic>
        <p:nvPicPr>
          <p:cNvPr id="6" name="Imagen 5">
            <a:extLst>
              <a:ext uri="{FF2B5EF4-FFF2-40B4-BE49-F238E27FC236}">
                <a16:creationId xmlns:a16="http://schemas.microsoft.com/office/drawing/2014/main" id="{91360D77-F867-4E4D-8667-D9AEC59F1436}"/>
              </a:ext>
            </a:extLst>
          </p:cNvPr>
          <p:cNvPicPr>
            <a:picLocks noChangeAspect="1"/>
          </p:cNvPicPr>
          <p:nvPr/>
        </p:nvPicPr>
        <p:blipFill>
          <a:blip r:embed="rId3"/>
          <a:stretch>
            <a:fillRect/>
          </a:stretch>
        </p:blipFill>
        <p:spPr>
          <a:xfrm>
            <a:off x="4551212" y="659352"/>
            <a:ext cx="4369322" cy="6099054"/>
          </a:xfrm>
          <a:prstGeom prst="rect">
            <a:avLst/>
          </a:prstGeom>
        </p:spPr>
      </p:pic>
      <p:sp>
        <p:nvSpPr>
          <p:cNvPr id="7" name="CuadroTexto 6">
            <a:extLst>
              <a:ext uri="{FF2B5EF4-FFF2-40B4-BE49-F238E27FC236}">
                <a16:creationId xmlns:a16="http://schemas.microsoft.com/office/drawing/2014/main" id="{AD136FFB-75BF-4A18-8530-15C7D16C34B0}"/>
              </a:ext>
            </a:extLst>
          </p:cNvPr>
          <p:cNvSpPr txBox="1"/>
          <p:nvPr/>
        </p:nvSpPr>
        <p:spPr>
          <a:xfrm>
            <a:off x="9032895" y="1499534"/>
            <a:ext cx="3068160" cy="1569660"/>
          </a:xfrm>
          <a:prstGeom prst="rect">
            <a:avLst/>
          </a:prstGeom>
          <a:noFill/>
        </p:spPr>
        <p:txBody>
          <a:bodyPr wrap="square" rtlCol="0">
            <a:spAutoFit/>
          </a:bodyPr>
          <a:lstStyle/>
          <a:p>
            <a:r>
              <a:rPr lang="es-PE" sz="3200" dirty="0"/>
              <a:t>RD 1063 - 2016</a:t>
            </a:r>
          </a:p>
          <a:p>
            <a:r>
              <a:rPr lang="es-PE" sz="3200" dirty="0"/>
              <a:t>Creación de IE</a:t>
            </a:r>
          </a:p>
          <a:p>
            <a:r>
              <a:rPr lang="es-PE" sz="3200" dirty="0"/>
              <a:t>Nivel primaria</a:t>
            </a:r>
          </a:p>
        </p:txBody>
      </p:sp>
      <p:pic>
        <p:nvPicPr>
          <p:cNvPr id="8" name="Imagen 7">
            <a:extLst>
              <a:ext uri="{FF2B5EF4-FFF2-40B4-BE49-F238E27FC236}">
                <a16:creationId xmlns:a16="http://schemas.microsoft.com/office/drawing/2014/main" id="{813F99FA-E5AF-4C71-804F-5E92418EF92C}"/>
              </a:ext>
            </a:extLst>
          </p:cNvPr>
          <p:cNvPicPr>
            <a:picLocks noChangeAspect="1"/>
          </p:cNvPicPr>
          <p:nvPr/>
        </p:nvPicPr>
        <p:blipFill rotWithShape="1">
          <a:blip r:embed="rId4"/>
          <a:srcRect l="68372" t="39299" r="2516" b="9122"/>
          <a:stretch/>
        </p:blipFill>
        <p:spPr>
          <a:xfrm>
            <a:off x="10405270" y="5077327"/>
            <a:ext cx="1786730" cy="1780674"/>
          </a:xfrm>
          <a:prstGeom prst="rect">
            <a:avLst/>
          </a:prstGeom>
        </p:spPr>
      </p:pic>
      <p:pic>
        <p:nvPicPr>
          <p:cNvPr id="9" name="Imagen 8">
            <a:extLst>
              <a:ext uri="{FF2B5EF4-FFF2-40B4-BE49-F238E27FC236}">
                <a16:creationId xmlns:a16="http://schemas.microsoft.com/office/drawing/2014/main" id="{F5E8621C-435D-4802-B4FE-DC630CAED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spTree>
    <p:extLst>
      <p:ext uri="{BB962C8B-B14F-4D97-AF65-F5344CB8AC3E}">
        <p14:creationId xmlns:p14="http://schemas.microsoft.com/office/powerpoint/2010/main" val="129562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F0C221-2EF7-40B6-9073-574342BC1555}"/>
              </a:ext>
            </a:extLst>
          </p:cNvPr>
          <p:cNvSpPr txBox="1">
            <a:spLocks/>
          </p:cNvSpPr>
          <p:nvPr/>
        </p:nvSpPr>
        <p:spPr>
          <a:xfrm>
            <a:off x="1648448" y="61424"/>
            <a:ext cx="10543551" cy="619613"/>
          </a:xfrm>
          <a:prstGeom prst="rect">
            <a:avLst/>
          </a:prstGeom>
        </p:spPr>
        <p:txBody>
          <a:bodyPr vert="horz" lIns="91440" tIns="45720" rIns="91440" bIns="45720" rtlCol="0" anchor="ctr">
            <a:noAutofit/>
          </a:bodyPr>
          <a:lstStyle>
            <a:defPPr>
              <a:defRPr lang="es-PE"/>
            </a:defPPr>
            <a:lvl1pPr>
              <a:lnSpc>
                <a:spcPct val="90000"/>
              </a:lnSpc>
              <a:spcBef>
                <a:spcPct val="0"/>
              </a:spcBef>
              <a:buNone/>
              <a:defRPr sz="4400" b="1">
                <a:latin typeface="+mj-lt"/>
                <a:ea typeface="+mj-ea"/>
                <a:cs typeface="+mj-cs"/>
              </a:defRPr>
            </a:lvl1pPr>
          </a:lstStyle>
          <a:p>
            <a:r>
              <a:rPr lang="es-PE" dirty="0"/>
              <a:t>CASO 2 – IE ANGEL ARNULFO RIOS DE LA CRUZ</a:t>
            </a:r>
          </a:p>
        </p:txBody>
      </p:sp>
      <p:pic>
        <p:nvPicPr>
          <p:cNvPr id="7" name="Marcador de contenido 6">
            <a:extLst>
              <a:ext uri="{FF2B5EF4-FFF2-40B4-BE49-F238E27FC236}">
                <a16:creationId xmlns:a16="http://schemas.microsoft.com/office/drawing/2014/main" id="{15FE6DF5-75C3-4EA4-9CC2-B166735F8900}"/>
              </a:ext>
            </a:extLst>
          </p:cNvPr>
          <p:cNvPicPr>
            <a:picLocks noGrp="1" noChangeAspect="1"/>
          </p:cNvPicPr>
          <p:nvPr>
            <p:ph idx="1"/>
          </p:nvPr>
        </p:nvPicPr>
        <p:blipFill>
          <a:blip r:embed="rId2"/>
          <a:stretch>
            <a:fillRect/>
          </a:stretch>
        </p:blipFill>
        <p:spPr>
          <a:xfrm>
            <a:off x="123381" y="681037"/>
            <a:ext cx="4355854" cy="6076318"/>
          </a:xfrm>
          <a:prstGeom prst="rect">
            <a:avLst/>
          </a:prstGeom>
        </p:spPr>
      </p:pic>
      <p:pic>
        <p:nvPicPr>
          <p:cNvPr id="8" name="Imagen 7">
            <a:extLst>
              <a:ext uri="{FF2B5EF4-FFF2-40B4-BE49-F238E27FC236}">
                <a16:creationId xmlns:a16="http://schemas.microsoft.com/office/drawing/2014/main" id="{5BB8223B-EAA3-4EC7-B847-A3D3AE6D64E6}"/>
              </a:ext>
            </a:extLst>
          </p:cNvPr>
          <p:cNvPicPr>
            <a:picLocks noChangeAspect="1"/>
          </p:cNvPicPr>
          <p:nvPr/>
        </p:nvPicPr>
        <p:blipFill>
          <a:blip r:embed="rId3"/>
          <a:stretch>
            <a:fillRect/>
          </a:stretch>
        </p:blipFill>
        <p:spPr>
          <a:xfrm>
            <a:off x="4602615" y="681037"/>
            <a:ext cx="4355853" cy="6028897"/>
          </a:xfrm>
          <a:prstGeom prst="rect">
            <a:avLst/>
          </a:prstGeom>
        </p:spPr>
      </p:pic>
      <p:sp>
        <p:nvSpPr>
          <p:cNvPr id="10" name="CuadroTexto 9">
            <a:extLst>
              <a:ext uri="{FF2B5EF4-FFF2-40B4-BE49-F238E27FC236}">
                <a16:creationId xmlns:a16="http://schemas.microsoft.com/office/drawing/2014/main" id="{29737212-E67B-42AD-859B-DCA543A212D2}"/>
              </a:ext>
            </a:extLst>
          </p:cNvPr>
          <p:cNvSpPr txBox="1"/>
          <p:nvPr/>
        </p:nvSpPr>
        <p:spPr>
          <a:xfrm>
            <a:off x="9032895" y="1499534"/>
            <a:ext cx="3068160" cy="2062103"/>
          </a:xfrm>
          <a:prstGeom prst="rect">
            <a:avLst/>
          </a:prstGeom>
          <a:noFill/>
        </p:spPr>
        <p:txBody>
          <a:bodyPr wrap="square" rtlCol="0">
            <a:spAutoFit/>
          </a:bodyPr>
          <a:lstStyle/>
          <a:p>
            <a:r>
              <a:rPr lang="es-PE" sz="3200" dirty="0"/>
              <a:t>RD 4528 - 2016</a:t>
            </a:r>
          </a:p>
          <a:p>
            <a:r>
              <a:rPr lang="es-PE" sz="3200" dirty="0"/>
              <a:t>Ampliación de servicio del nivel secundario</a:t>
            </a:r>
          </a:p>
        </p:txBody>
      </p:sp>
      <p:pic>
        <p:nvPicPr>
          <p:cNvPr id="6" name="Imagen 5">
            <a:extLst>
              <a:ext uri="{FF2B5EF4-FFF2-40B4-BE49-F238E27FC236}">
                <a16:creationId xmlns:a16="http://schemas.microsoft.com/office/drawing/2014/main" id="{E8293E42-0EFA-4A91-B6F2-FE5A8FA32BD7}"/>
              </a:ext>
            </a:extLst>
          </p:cNvPr>
          <p:cNvPicPr>
            <a:picLocks noChangeAspect="1"/>
          </p:cNvPicPr>
          <p:nvPr/>
        </p:nvPicPr>
        <p:blipFill rotWithShape="1">
          <a:blip r:embed="rId4"/>
          <a:srcRect l="68372" t="39299" r="2516" b="9122"/>
          <a:stretch/>
        </p:blipFill>
        <p:spPr>
          <a:xfrm>
            <a:off x="10405270" y="5077327"/>
            <a:ext cx="1786730" cy="1780674"/>
          </a:xfrm>
          <a:prstGeom prst="rect">
            <a:avLst/>
          </a:prstGeom>
        </p:spPr>
      </p:pic>
      <p:pic>
        <p:nvPicPr>
          <p:cNvPr id="9" name="Imagen 8">
            <a:extLst>
              <a:ext uri="{FF2B5EF4-FFF2-40B4-BE49-F238E27FC236}">
                <a16:creationId xmlns:a16="http://schemas.microsoft.com/office/drawing/2014/main" id="{B6380118-FE70-404A-A557-46B2CFD9C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spTree>
    <p:extLst>
      <p:ext uri="{BB962C8B-B14F-4D97-AF65-F5344CB8AC3E}">
        <p14:creationId xmlns:p14="http://schemas.microsoft.com/office/powerpoint/2010/main" val="331586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F0C221-2EF7-40B6-9073-574342BC1555}"/>
              </a:ext>
            </a:extLst>
          </p:cNvPr>
          <p:cNvSpPr txBox="1">
            <a:spLocks/>
          </p:cNvSpPr>
          <p:nvPr/>
        </p:nvSpPr>
        <p:spPr>
          <a:xfrm>
            <a:off x="1616010" y="61424"/>
            <a:ext cx="10575989" cy="619613"/>
          </a:xfrm>
          <a:prstGeom prst="rect">
            <a:avLst/>
          </a:prstGeom>
        </p:spPr>
        <p:txBody>
          <a:bodyPr vert="horz" lIns="91440" tIns="45720" rIns="91440" bIns="45720" rtlCol="0" anchor="ctr">
            <a:noAutofit/>
          </a:bodyPr>
          <a:lstStyle>
            <a:defPPr>
              <a:defRPr lang="es-PE"/>
            </a:defPPr>
            <a:lvl1pPr>
              <a:lnSpc>
                <a:spcPct val="90000"/>
              </a:lnSpc>
              <a:spcBef>
                <a:spcPct val="0"/>
              </a:spcBef>
              <a:buNone/>
              <a:defRPr sz="4400" b="1">
                <a:latin typeface="+mj-lt"/>
                <a:ea typeface="+mj-ea"/>
                <a:cs typeface="+mj-cs"/>
              </a:defRPr>
            </a:lvl1pPr>
          </a:lstStyle>
          <a:p>
            <a:r>
              <a:rPr lang="es-PE" dirty="0"/>
              <a:t>CASO 2 – IE ANGEL ARNULFO RIOS DE LA CRUZ</a:t>
            </a:r>
          </a:p>
        </p:txBody>
      </p:sp>
      <p:sp>
        <p:nvSpPr>
          <p:cNvPr id="10" name="CuadroTexto 9">
            <a:extLst>
              <a:ext uri="{FF2B5EF4-FFF2-40B4-BE49-F238E27FC236}">
                <a16:creationId xmlns:a16="http://schemas.microsoft.com/office/drawing/2014/main" id="{29737212-E67B-42AD-859B-DCA543A212D2}"/>
              </a:ext>
            </a:extLst>
          </p:cNvPr>
          <p:cNvSpPr txBox="1"/>
          <p:nvPr/>
        </p:nvSpPr>
        <p:spPr>
          <a:xfrm>
            <a:off x="9032895" y="1499534"/>
            <a:ext cx="3068160" cy="2554545"/>
          </a:xfrm>
          <a:prstGeom prst="rect">
            <a:avLst/>
          </a:prstGeom>
          <a:noFill/>
        </p:spPr>
        <p:txBody>
          <a:bodyPr wrap="square" rtlCol="0">
            <a:spAutoFit/>
          </a:bodyPr>
          <a:lstStyle/>
          <a:p>
            <a:r>
              <a:rPr lang="es-PE" sz="3200" dirty="0"/>
              <a:t>RD 6251 - 2017</a:t>
            </a:r>
          </a:p>
          <a:p>
            <a:r>
              <a:rPr lang="es-PE" sz="3200" dirty="0"/>
              <a:t>Escisión de la IE</a:t>
            </a:r>
          </a:p>
          <a:p>
            <a:r>
              <a:rPr lang="es-PE" sz="3200" dirty="0"/>
              <a:t>Se independiza el nivel secundario del nivel primaria</a:t>
            </a:r>
          </a:p>
        </p:txBody>
      </p:sp>
      <p:pic>
        <p:nvPicPr>
          <p:cNvPr id="5" name="Imagen 4">
            <a:extLst>
              <a:ext uri="{FF2B5EF4-FFF2-40B4-BE49-F238E27FC236}">
                <a16:creationId xmlns:a16="http://schemas.microsoft.com/office/drawing/2014/main" id="{9E352558-6BA0-403C-B5CE-BB1125485CE3}"/>
              </a:ext>
            </a:extLst>
          </p:cNvPr>
          <p:cNvPicPr>
            <a:picLocks noChangeAspect="1"/>
          </p:cNvPicPr>
          <p:nvPr/>
        </p:nvPicPr>
        <p:blipFill>
          <a:blip r:embed="rId2"/>
          <a:stretch>
            <a:fillRect/>
          </a:stretch>
        </p:blipFill>
        <p:spPr>
          <a:xfrm>
            <a:off x="90944" y="681036"/>
            <a:ext cx="4440325" cy="6115539"/>
          </a:xfrm>
          <a:prstGeom prst="rect">
            <a:avLst/>
          </a:prstGeom>
        </p:spPr>
      </p:pic>
      <p:pic>
        <p:nvPicPr>
          <p:cNvPr id="6" name="Imagen 5">
            <a:extLst>
              <a:ext uri="{FF2B5EF4-FFF2-40B4-BE49-F238E27FC236}">
                <a16:creationId xmlns:a16="http://schemas.microsoft.com/office/drawing/2014/main" id="{CFF680F4-6E81-4DDB-BBD7-49B335FA84C3}"/>
              </a:ext>
            </a:extLst>
          </p:cNvPr>
          <p:cNvPicPr>
            <a:picLocks noChangeAspect="1"/>
          </p:cNvPicPr>
          <p:nvPr/>
        </p:nvPicPr>
        <p:blipFill>
          <a:blip r:embed="rId3"/>
          <a:stretch>
            <a:fillRect/>
          </a:stretch>
        </p:blipFill>
        <p:spPr>
          <a:xfrm>
            <a:off x="4622213" y="681036"/>
            <a:ext cx="4410681" cy="6097118"/>
          </a:xfrm>
          <a:prstGeom prst="rect">
            <a:avLst/>
          </a:prstGeom>
        </p:spPr>
      </p:pic>
      <p:pic>
        <p:nvPicPr>
          <p:cNvPr id="7" name="Imagen 6">
            <a:extLst>
              <a:ext uri="{FF2B5EF4-FFF2-40B4-BE49-F238E27FC236}">
                <a16:creationId xmlns:a16="http://schemas.microsoft.com/office/drawing/2014/main" id="{D2C75D6B-4A13-4F49-ADC7-139F92843B5B}"/>
              </a:ext>
            </a:extLst>
          </p:cNvPr>
          <p:cNvPicPr>
            <a:picLocks noChangeAspect="1"/>
          </p:cNvPicPr>
          <p:nvPr/>
        </p:nvPicPr>
        <p:blipFill rotWithShape="1">
          <a:blip r:embed="rId4"/>
          <a:srcRect l="68372" t="39299" r="2516" b="9122"/>
          <a:stretch/>
        </p:blipFill>
        <p:spPr>
          <a:xfrm>
            <a:off x="10405270" y="5077327"/>
            <a:ext cx="1786730" cy="1780674"/>
          </a:xfrm>
          <a:prstGeom prst="rect">
            <a:avLst/>
          </a:prstGeom>
        </p:spPr>
      </p:pic>
      <p:pic>
        <p:nvPicPr>
          <p:cNvPr id="8" name="Imagen 7">
            <a:extLst>
              <a:ext uri="{FF2B5EF4-FFF2-40B4-BE49-F238E27FC236}">
                <a16:creationId xmlns:a16="http://schemas.microsoft.com/office/drawing/2014/main" id="{6AA93B12-FDD7-4B85-8621-A65DC7457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spTree>
    <p:extLst>
      <p:ext uri="{BB962C8B-B14F-4D97-AF65-F5344CB8AC3E}">
        <p14:creationId xmlns:p14="http://schemas.microsoft.com/office/powerpoint/2010/main" val="6473842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713</Words>
  <Application>Microsoft Office PowerPoint</Application>
  <PresentationFormat>Panorámica</PresentationFormat>
  <Paragraphs>72</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Calibri</vt:lpstr>
      <vt:lpstr>Calibri Light</vt:lpstr>
      <vt:lpstr>Tema de Office</vt:lpstr>
      <vt:lpstr>Identificación de IIEE</vt:lpstr>
      <vt:lpstr>PASO 1: Revisar los actos resolutivos en grupos de 2 personas que permitan concluir con la identificación plena de las IIEE</vt:lpstr>
      <vt:lpstr>CASO 1 – IE 88390</vt:lpstr>
      <vt:lpstr>CASO 1 – IE 88390</vt:lpstr>
      <vt:lpstr>Presentación de PowerPoint</vt:lpstr>
      <vt:lpstr>CASO 2 – IE ANGEL ARNULFO RIOS DE LA CRUZ</vt:lpstr>
      <vt:lpstr>Presentación de PowerPoint</vt:lpstr>
      <vt:lpstr>Presentación de PowerPoint</vt:lpstr>
      <vt:lpstr>Presentación de PowerPoint</vt:lpstr>
      <vt:lpstr>Presentación de PowerPoint</vt:lpstr>
      <vt:lpstr>Presentación de PowerPoint</vt:lpstr>
      <vt:lpstr>CASO 3 – IE TRIMAC SCHOOL</vt:lpstr>
      <vt:lpstr>CASO 3 – IE TRIMAC SCHOOL</vt:lpstr>
      <vt:lpstr>CASO 3 – IE TRIMAC SCHOOL</vt:lpstr>
      <vt:lpstr>CASO 3 – IE TRIMAC SCHOOL</vt:lpstr>
      <vt:lpstr>CASO 3 – IE TRIMAC SCHOOL</vt:lpstr>
      <vt:lpstr>CASO 4 – IE 394</vt:lpstr>
      <vt:lpstr>CASO 4 – IE 394</vt:lpstr>
      <vt:lpstr>CASO 4 – IE 394</vt:lpstr>
      <vt:lpstr>Presentación de PowerPoint</vt:lpstr>
      <vt:lpstr>PASO 2: Ingresar la información de las IIEE identificadas plenamente en la plantilla de Excel, apoyándose en los listados, Portal de Escale y Mapa de escuelas</vt:lpstr>
      <vt:lpstr>PASO 3: Juntarse cada tres grupos para discutir sobre las dificultades y posibles de estrategia de solución y exponerlas en plenaria.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Walter Leon Robles</dc:creator>
  <cp:lastModifiedBy>Walter Leon Robles</cp:lastModifiedBy>
  <cp:revision>69</cp:revision>
  <dcterms:created xsi:type="dcterms:W3CDTF">2018-03-30T18:33:47Z</dcterms:created>
  <dcterms:modified xsi:type="dcterms:W3CDTF">2018-04-10T18:45:35Z</dcterms:modified>
</cp:coreProperties>
</file>